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jpeg" ContentType="image/jpeg"/>
  <Default Extension="xml" ContentType="application/xml"/>
  <Default Extension="gif" ContentType="image/gif"/>
  <Override PartName="/ppt/slides/slide17.xml" ContentType="application/vnd.openxmlformats-officedocument.presentationml.slide+xml"/>
  <Override PartName="/ppt/slides/slide18.xml" ContentType="application/vnd.openxmlformats-officedocument.presentationml.slide+xml"/>
  <Override PartName="/ppt/presentation.xml" ContentType="application/vnd.openxmlformats-officedocument.presentationml.presentation.main+xml"/>
  <Override PartName="/ppt/slides/slide16.xml" ContentType="application/vnd.openxmlformats-officedocument.presentationml.slide+xml"/>
  <Override PartName="/ppt/slides/slide7.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Layouts/slideLayout7.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4.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7.xml" ContentType="application/vnd.openxmlformats-officedocument.presentationml.notesSlide+xml"/>
  <Override PartName="/ppt/slideLayouts/slideLayout6.xml" ContentType="application/vnd.openxmlformats-officedocument.presentationml.slideLayout+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1.xml" ContentType="application/vnd.openxmlformats-officedocument.presentationml.notesSlide+xml"/>
  <Override PartName="/ppt/slideLayouts/slideLayout3.xml" ContentType="application/vnd.openxmlformats-officedocument.presentationml.slideLayout+xml"/>
  <Override PartName="/ppt/notesSlides/notesSlide2.xml" ContentType="application/vnd.openxmlformats-officedocument.presentationml.notesSlide+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Layouts/slideLayout1.xml" ContentType="application/vnd.openxmlformats-officedocument.presentationml.slideLayout+xml"/>
  <Override PartName="/ppt/theme/theme1.xml" ContentType="application/vnd.openxmlformats-officedocument.theme+xml"/>
  <Override PartName="/ppt/commentAuthors.xml" ContentType="application/vnd.openxmlformats-officedocument.presentationml.commentAuthors+xml"/>
  <Override PartName="/ppt/comments/comment1.xml" ContentType="application/vnd.openxmlformats-officedocument.presentationml.comments+xml"/>
  <Override PartName="/ppt/theme/theme2.xml" ContentType="application/vnd.openxmlformats-officedocument.theme+xml"/>
  <Override PartName="/ppt/theme/theme3.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handoutMasterIdLst>
    <p:handoutMasterId r:id="rId24"/>
  </p:handoutMasterIdLst>
  <p:sldIdLst>
    <p:sldId id="276" r:id="rId5"/>
    <p:sldId id="332" r:id="rId6"/>
    <p:sldId id="318" r:id="rId7"/>
    <p:sldId id="330" r:id="rId8"/>
    <p:sldId id="286" r:id="rId9"/>
    <p:sldId id="273" r:id="rId10"/>
    <p:sldId id="311" r:id="rId11"/>
    <p:sldId id="333" r:id="rId12"/>
    <p:sldId id="296" r:id="rId13"/>
    <p:sldId id="265" r:id="rId14"/>
    <p:sldId id="323" r:id="rId15"/>
    <p:sldId id="331" r:id="rId16"/>
    <p:sldId id="293" r:id="rId17"/>
    <p:sldId id="315" r:id="rId18"/>
    <p:sldId id="297" r:id="rId19"/>
    <p:sldId id="300" r:id="rId20"/>
    <p:sldId id="329" r:id="rId21"/>
    <p:sldId id="317" r:id="rId22"/>
  </p:sldIdLst>
  <p:sldSz cx="9144000" cy="6858000" type="screen4x3"/>
  <p:notesSz cx="7102475" cy="938847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elee" initials="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00"/>
    <a:srgbClr val="0033CC"/>
    <a:srgbClr val="FFFFFF"/>
    <a:srgbClr val="663300"/>
    <a:srgbClr val="FFFF99"/>
    <a:srgbClr val="003399"/>
    <a:srgbClr val="02CCC7"/>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23" autoAdjust="0"/>
    <p:restoredTop sz="78652" autoAdjust="0"/>
  </p:normalViewPr>
  <p:slideViewPr>
    <p:cSldViewPr>
      <p:cViewPr varScale="1">
        <p:scale>
          <a:sx n="38" d="100"/>
          <a:sy n="38" d="100"/>
        </p:scale>
        <p:origin x="-58" y="-302"/>
      </p:cViewPr>
      <p:guideLst>
        <p:guide orient="horz" pos="2160"/>
        <p:guide pos="2880"/>
      </p:guideLst>
    </p:cSldViewPr>
  </p:slideViewPr>
  <p:outlineViewPr>
    <p:cViewPr>
      <p:scale>
        <a:sx n="33" d="100"/>
        <a:sy n="33" d="100"/>
      </p:scale>
      <p:origin x="0" y="2304"/>
    </p:cViewPr>
  </p:outlineViewPr>
  <p:notesTextViewPr>
    <p:cViewPr>
      <p:scale>
        <a:sx n="100" d="100"/>
        <a:sy n="100" d="100"/>
      </p:scale>
      <p:origin x="10" y="0"/>
    </p:cViewPr>
  </p:notesTextViewPr>
  <p:sorterViewPr>
    <p:cViewPr>
      <p:scale>
        <a:sx n="66" d="100"/>
        <a:sy n="66" d="100"/>
      </p:scale>
      <p:origin x="0" y="2117"/>
    </p:cViewPr>
  </p:sorterViewPr>
  <p:notesViewPr>
    <p:cSldViewPr>
      <p:cViewPr>
        <p:scale>
          <a:sx n="70" d="100"/>
          <a:sy n="70" d="100"/>
        </p:scale>
        <p:origin x="-696" y="82"/>
      </p:cViewPr>
      <p:guideLst>
        <p:guide orient="horz" pos="2957"/>
        <p:guide pos="223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1-02-04T12:44:21.444" idx="1">
    <p:pos x="3322" y="2082"/>
    <p:text>need spokane logo and map of montana</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atin typeface="Arial" pitchFamily="34" charset="0"/>
                <a:ea typeface="+mn-ea"/>
                <a:cs typeface="Arial" pitchFamily="34" charset="0"/>
              </a:defRPr>
            </a:lvl1pPr>
          </a:lstStyle>
          <a:p>
            <a:pPr>
              <a:defRPr/>
            </a:pPr>
            <a:endParaRPr lang="en-US"/>
          </a:p>
        </p:txBody>
      </p:sp>
      <p:sp>
        <p:nvSpPr>
          <p:cNvPr id="3" name="Date Placeholder 2"/>
          <p:cNvSpPr>
            <a:spLocks noGrp="1"/>
          </p:cNvSpPr>
          <p:nvPr>
            <p:ph type="dt" sz="quarter" idx="1"/>
          </p:nvPr>
        </p:nvSpPr>
        <p:spPr>
          <a:xfrm>
            <a:off x="4022725" y="0"/>
            <a:ext cx="3078163" cy="4699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cs typeface="Arial" pitchFamily="34" charset="0"/>
              </a:defRPr>
            </a:lvl1pPr>
          </a:lstStyle>
          <a:p>
            <a:pPr>
              <a:defRPr/>
            </a:pPr>
            <a:fld id="{6379F73B-BB8D-413A-BC88-F1C34647A8E9}" type="datetime1">
              <a:rPr lang="en-US"/>
              <a:pPr>
                <a:defRPr/>
              </a:pPr>
              <a:t>6/30/2011</a:t>
            </a:fld>
            <a:endParaRPr lang="en-US"/>
          </a:p>
        </p:txBody>
      </p:sp>
      <p:sp>
        <p:nvSpPr>
          <p:cNvPr id="4" name="Footer Placeholder 3"/>
          <p:cNvSpPr>
            <a:spLocks noGrp="1"/>
          </p:cNvSpPr>
          <p:nvPr>
            <p:ph type="ftr" sz="quarter" idx="2"/>
          </p:nvPr>
        </p:nvSpPr>
        <p:spPr>
          <a:xfrm>
            <a:off x="0" y="8916988"/>
            <a:ext cx="3078163" cy="469900"/>
          </a:xfrm>
          <a:prstGeom prst="rect">
            <a:avLst/>
          </a:prstGeom>
        </p:spPr>
        <p:txBody>
          <a:bodyPr vert="horz" lIns="91440" tIns="45720" rIns="91440" bIns="45720" rtlCol="0" anchor="b"/>
          <a:lstStyle>
            <a:lvl1pPr algn="l">
              <a:defRPr sz="1200">
                <a:latin typeface="Arial" pitchFamily="34" charset="0"/>
                <a:ea typeface="+mn-ea"/>
                <a:cs typeface="Arial" pitchFamily="34" charset="0"/>
              </a:defRPr>
            </a:lvl1pPr>
          </a:lstStyle>
          <a:p>
            <a:pPr>
              <a:defRPr/>
            </a:pPr>
            <a:endParaRPr lang="en-US"/>
          </a:p>
        </p:txBody>
      </p:sp>
      <p:sp>
        <p:nvSpPr>
          <p:cNvPr id="5" name="Slide Number Placeholder 4"/>
          <p:cNvSpPr>
            <a:spLocks noGrp="1"/>
          </p:cNvSpPr>
          <p:nvPr>
            <p:ph type="sldNum" sz="quarter" idx="3"/>
          </p:nvPr>
        </p:nvSpPr>
        <p:spPr>
          <a:xfrm>
            <a:off x="4022725" y="8916988"/>
            <a:ext cx="3078163" cy="4699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cs typeface="Arial" pitchFamily="34" charset="0"/>
              </a:defRPr>
            </a:lvl1pPr>
          </a:lstStyle>
          <a:p>
            <a:pPr>
              <a:defRPr/>
            </a:pPr>
            <a:fld id="{F9F2B8BB-BFC1-46E6-AFF1-73E05972B939}" type="slidenum">
              <a:rPr lang="en-US"/>
              <a:pPr>
                <a:defRPr/>
              </a:pPr>
              <a:t>‹#›</a:t>
            </a:fld>
            <a:endParaRPr lang="en-US"/>
          </a:p>
        </p:txBody>
      </p:sp>
    </p:spTree>
    <p:extLst>
      <p:ext uri="{BB962C8B-B14F-4D97-AF65-F5344CB8AC3E}">
        <p14:creationId xmlns="" xmlns:p14="http://schemas.microsoft.com/office/powerpoint/2010/main" val="12284797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4229" tIns="47114" rIns="94229" bIns="47114"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022725" y="0"/>
            <a:ext cx="3078163" cy="469900"/>
          </a:xfrm>
          <a:prstGeom prst="rect">
            <a:avLst/>
          </a:prstGeom>
        </p:spPr>
        <p:txBody>
          <a:bodyPr vert="horz" wrap="square" lIns="94229" tIns="47114" rIns="94229" bIns="47114" numCol="1" anchor="t" anchorCtr="0" compatLnSpc="1">
            <a:prstTxWarp prst="textNoShape">
              <a:avLst/>
            </a:prstTxWarp>
          </a:bodyPr>
          <a:lstStyle>
            <a:lvl1pPr algn="r">
              <a:defRPr sz="1200">
                <a:latin typeface="Calibri" pitchFamily="34" charset="0"/>
                <a:cs typeface="Arial" pitchFamily="34" charset="0"/>
              </a:defRPr>
            </a:lvl1pPr>
          </a:lstStyle>
          <a:p>
            <a:pPr>
              <a:defRPr/>
            </a:pPr>
            <a:fld id="{C1C1139E-55E8-40F9-B63F-49079841E722}" type="datetime1">
              <a:rPr lang="en-US"/>
              <a:pPr>
                <a:defRPr/>
              </a:pPr>
              <a:t>6/30/2011</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pPr lvl="0"/>
            <a:endParaRPr lang="en-US" noProof="0" smtClean="0"/>
          </a:p>
        </p:txBody>
      </p:sp>
      <p:sp>
        <p:nvSpPr>
          <p:cNvPr id="5" name="Notes Placeholder 4"/>
          <p:cNvSpPr>
            <a:spLocks noGrp="1"/>
          </p:cNvSpPr>
          <p:nvPr>
            <p:ph type="body" sz="quarter" idx="3"/>
          </p:nvPr>
        </p:nvSpPr>
        <p:spPr>
          <a:xfrm>
            <a:off x="709613" y="4459288"/>
            <a:ext cx="5683250" cy="4224337"/>
          </a:xfrm>
          <a:prstGeom prst="rect">
            <a:avLst/>
          </a:prstGeom>
        </p:spPr>
        <p:txBody>
          <a:bodyPr vert="horz" lIns="94229" tIns="47114" rIns="94229" bIns="47114"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916988"/>
            <a:ext cx="3078163" cy="469900"/>
          </a:xfrm>
          <a:prstGeom prst="rect">
            <a:avLst/>
          </a:prstGeom>
        </p:spPr>
        <p:txBody>
          <a:bodyPr vert="horz" lIns="94229" tIns="47114" rIns="94229" bIns="47114"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022725" y="8916988"/>
            <a:ext cx="3078163" cy="469900"/>
          </a:xfrm>
          <a:prstGeom prst="rect">
            <a:avLst/>
          </a:prstGeom>
        </p:spPr>
        <p:txBody>
          <a:bodyPr vert="horz" wrap="square" lIns="94229" tIns="47114" rIns="94229" bIns="47114" numCol="1" anchor="b" anchorCtr="0" compatLnSpc="1">
            <a:prstTxWarp prst="textNoShape">
              <a:avLst/>
            </a:prstTxWarp>
          </a:bodyPr>
          <a:lstStyle>
            <a:lvl1pPr algn="r">
              <a:defRPr sz="1200">
                <a:latin typeface="Calibri" pitchFamily="34" charset="0"/>
                <a:cs typeface="Arial" pitchFamily="34" charset="0"/>
              </a:defRPr>
            </a:lvl1pPr>
          </a:lstStyle>
          <a:p>
            <a:pPr>
              <a:defRPr/>
            </a:pPr>
            <a:fld id="{5D879A38-4624-40D0-98E1-B1A0754141F8}" type="slidenum">
              <a:rPr lang="en-US"/>
              <a:pPr>
                <a:defRPr/>
              </a:pPr>
              <a:t>‹#›</a:t>
            </a:fld>
            <a:endParaRPr lang="en-US"/>
          </a:p>
        </p:txBody>
      </p:sp>
    </p:spTree>
    <p:extLst>
      <p:ext uri="{BB962C8B-B14F-4D97-AF65-F5344CB8AC3E}">
        <p14:creationId xmlns="" xmlns:p14="http://schemas.microsoft.com/office/powerpoint/2010/main" val="35766074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ea typeface="ＭＳ Ｐゴシック" pitchFamily="34" charset="-128"/>
              </a:rPr>
              <a:t>Shelee - Welcome 1 min</a:t>
            </a:r>
          </a:p>
          <a:p>
            <a:pPr eaLnBrk="1" hangingPunct="1"/>
            <a:endParaRPr lang="en-US" dirty="0" smtClean="0">
              <a:ea typeface="ＭＳ Ｐゴシック" pitchFamily="34" charset="-128"/>
            </a:endParaRPr>
          </a:p>
          <a:p>
            <a:pPr eaLnBrk="1" hangingPunct="1"/>
            <a:r>
              <a:rPr lang="en-US" dirty="0" smtClean="0">
                <a:ea typeface="ＭＳ Ｐゴシック" pitchFamily="34" charset="-128"/>
              </a:rPr>
              <a:t>Introduce ourselves.</a:t>
            </a:r>
          </a:p>
        </p:txBody>
      </p:sp>
      <p:sp>
        <p:nvSpPr>
          <p:cNvPr id="18436" name="Slide Number Placeholder 3"/>
          <p:cNvSpPr>
            <a:spLocks noGrp="1"/>
          </p:cNvSpPr>
          <p:nvPr>
            <p:ph type="sldNum" sz="quarter" idx="5"/>
          </p:nvPr>
        </p:nvSpPr>
        <p:spPr bwMode="auto">
          <a:noFill/>
          <a:ln>
            <a:miter lim="800000"/>
            <a:headEnd/>
            <a:tailEnd/>
          </a:ln>
        </p:spPr>
        <p:txBody>
          <a:bodyPr/>
          <a:lstStyle/>
          <a:p>
            <a:fld id="{839A28C5-FAAF-459F-BBF2-44F0F5FAEDF6}" type="slidenum">
              <a:rPr lang="en-US" smtClean="0">
                <a:cs typeface="Arial" charset="0"/>
              </a:rPr>
              <a:pPr/>
              <a:t>1</a:t>
            </a:fld>
            <a:endParaRPr lang="en-US" smtClean="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Ask Gerald </a:t>
            </a:r>
            <a:r>
              <a:rPr lang="en-US" baseline="0" dirty="0" smtClean="0"/>
              <a:t>how to set up poll</a:t>
            </a:r>
          </a:p>
          <a:p>
            <a:r>
              <a:rPr lang="en-US" baseline="0" dirty="0" smtClean="0"/>
              <a:t>How long? 3 minutes this slide and the next one</a:t>
            </a:r>
            <a:endParaRPr lang="en-US" dirty="0"/>
          </a:p>
        </p:txBody>
      </p:sp>
      <p:sp>
        <p:nvSpPr>
          <p:cNvPr id="4" name="Slide Number Placeholder 3"/>
          <p:cNvSpPr>
            <a:spLocks noGrp="1"/>
          </p:cNvSpPr>
          <p:nvPr>
            <p:ph type="sldNum" sz="quarter" idx="10"/>
          </p:nvPr>
        </p:nvSpPr>
        <p:spPr/>
        <p:txBody>
          <a:bodyPr/>
          <a:lstStyle/>
          <a:p>
            <a:pPr>
              <a:defRPr/>
            </a:pPr>
            <a:fld id="{5D879A38-4624-40D0-98E1-B1A0754141F8}" type="slidenum">
              <a:rPr lang="en-US" smtClean="0">
                <a:solidFill>
                  <a:prstClr val="black"/>
                </a:solidFill>
              </a:rPr>
              <a:pPr>
                <a:defRPr/>
              </a:pPr>
              <a:t>2</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Gerald </a:t>
            </a:r>
            <a:r>
              <a:rPr lang="en-US" baseline="0" dirty="0" smtClean="0"/>
              <a:t>will lead. </a:t>
            </a:r>
          </a:p>
          <a:p>
            <a:r>
              <a:rPr lang="en-US" baseline="0" dirty="0" smtClean="0"/>
              <a:t>3 minutes this slide and the next slide</a:t>
            </a:r>
          </a:p>
          <a:p>
            <a:endParaRPr lang="en-US" dirty="0"/>
          </a:p>
        </p:txBody>
      </p:sp>
      <p:sp>
        <p:nvSpPr>
          <p:cNvPr id="4" name="Slide Number Placeholder 3"/>
          <p:cNvSpPr>
            <a:spLocks noGrp="1"/>
          </p:cNvSpPr>
          <p:nvPr>
            <p:ph type="sldNum" sz="quarter" idx="10"/>
          </p:nvPr>
        </p:nvSpPr>
        <p:spPr/>
        <p:txBody>
          <a:bodyPr/>
          <a:lstStyle/>
          <a:p>
            <a:pPr>
              <a:defRPr/>
            </a:pPr>
            <a:fld id="{5D879A38-4624-40D0-98E1-B1A0754141F8}"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Gerald will </a:t>
            </a:r>
            <a:r>
              <a:rPr lang="en-US" dirty="0" smtClean="0"/>
              <a:t>do this poll</a:t>
            </a:r>
            <a:endParaRPr lang="en-US" dirty="0"/>
          </a:p>
        </p:txBody>
      </p:sp>
      <p:sp>
        <p:nvSpPr>
          <p:cNvPr id="4" name="Slide Number Placeholder 3"/>
          <p:cNvSpPr>
            <a:spLocks noGrp="1"/>
          </p:cNvSpPr>
          <p:nvPr>
            <p:ph type="sldNum" sz="quarter" idx="10"/>
          </p:nvPr>
        </p:nvSpPr>
        <p:spPr/>
        <p:txBody>
          <a:bodyPr/>
          <a:lstStyle/>
          <a:p>
            <a:pPr>
              <a:defRPr/>
            </a:pPr>
            <a:fld id="{5D879A38-4624-40D0-98E1-B1A0754141F8}"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ea typeface="ＭＳ Ｐゴシック" pitchFamily="34" charset="-128"/>
              </a:rPr>
              <a:t>1 minute- Shelee</a:t>
            </a:r>
          </a:p>
          <a:p>
            <a:pPr eaLnBrk="1" hangingPunct="1"/>
            <a:r>
              <a:rPr lang="en-US" dirty="0" smtClean="0">
                <a:ea typeface="ＭＳ Ｐゴシック" pitchFamily="34" charset="-128"/>
              </a:rPr>
              <a:t>We</a:t>
            </a:r>
            <a:r>
              <a:rPr lang="en-US" baseline="0" dirty="0" smtClean="0">
                <a:ea typeface="ＭＳ Ｐゴシック" pitchFamily="34" charset="-128"/>
              </a:rPr>
              <a:t> hope to have info </a:t>
            </a:r>
            <a:r>
              <a:rPr lang="en-US" baseline="0" dirty="0" smtClean="0">
                <a:ea typeface="ＭＳ Ｐゴシック" pitchFamily="34" charset="-128"/>
              </a:rPr>
              <a:t>in this session to </a:t>
            </a:r>
            <a:r>
              <a:rPr lang="en-US" baseline="0" dirty="0" smtClean="0">
                <a:ea typeface="ＭＳ Ｐゴシック" pitchFamily="34" charset="-128"/>
              </a:rPr>
              <a:t>meet the needs of all of you. For those of you who are new to peer coaching or not currently involved this session will tell you more. </a:t>
            </a:r>
          </a:p>
          <a:p>
            <a:pPr eaLnBrk="1" hangingPunct="1"/>
            <a:r>
              <a:rPr lang="en-US" dirty="0" smtClean="0">
                <a:ea typeface="ＭＳ Ｐゴシック" pitchFamily="34" charset="-128"/>
              </a:rPr>
              <a:t>Peer Coaching is</a:t>
            </a:r>
            <a:r>
              <a:rPr lang="en-US" baseline="0" dirty="0" smtClean="0">
                <a:ea typeface="ＭＳ Ｐゴシック" pitchFamily="34" charset="-128"/>
              </a:rPr>
              <a:t> not prescriptive and looks different in each implementation. </a:t>
            </a:r>
            <a:r>
              <a:rPr lang="en-US" baseline="0" dirty="0" smtClean="0">
                <a:ea typeface="ＭＳ Ｐゴシック" pitchFamily="34" charset="-128"/>
              </a:rPr>
              <a:t>I will </a:t>
            </a:r>
            <a:r>
              <a:rPr lang="en-US" baseline="0" dirty="0" smtClean="0">
                <a:ea typeface="ＭＳ Ｐゴシック" pitchFamily="34" charset="-128"/>
              </a:rPr>
              <a:t>show you how that looks in </a:t>
            </a:r>
            <a:r>
              <a:rPr lang="en-US" baseline="0" dirty="0" smtClean="0">
                <a:ea typeface="ＭＳ Ｐゴシック" pitchFamily="34" charset="-128"/>
              </a:rPr>
              <a:t>other locations.</a:t>
            </a:r>
            <a:endParaRPr lang="en-US" dirty="0" smtClean="0">
              <a:ea typeface="ＭＳ Ｐゴシック" pitchFamily="34" charset="-128"/>
            </a:endParaRPr>
          </a:p>
          <a:p>
            <a:pPr eaLnBrk="1" hangingPunct="1"/>
            <a:endParaRPr lang="en-US" dirty="0" smtClean="0">
              <a:ea typeface="ＭＳ Ｐゴシック" pitchFamily="34" charset="-128"/>
            </a:endParaRPr>
          </a:p>
          <a:p>
            <a:pPr eaLnBrk="1" hangingPunct="1"/>
            <a:r>
              <a:rPr lang="en-US" dirty="0" smtClean="0">
                <a:ea typeface="ＭＳ Ｐゴシック" pitchFamily="34" charset="-128"/>
              </a:rPr>
              <a:t>If you have been involved in the program already, you may want to compare your program to the story Jane has to tell about Spokane </a:t>
            </a:r>
            <a:r>
              <a:rPr lang="en-US" dirty="0" smtClean="0">
                <a:ea typeface="ＭＳ Ｐゴシック" pitchFamily="34" charset="-128"/>
              </a:rPr>
              <a:t>schools</a:t>
            </a:r>
            <a:r>
              <a:rPr lang="en-US" baseline="0" dirty="0" smtClean="0">
                <a:ea typeface="ＭＳ Ｐゴシック" pitchFamily="34" charset="-128"/>
              </a:rPr>
              <a:t> in the video we view later.</a:t>
            </a:r>
            <a:endParaRPr lang="en-US" dirty="0" smtClean="0">
              <a:ea typeface="ＭＳ Ｐゴシック" pitchFamily="34" charset="-128"/>
            </a:endParaRPr>
          </a:p>
        </p:txBody>
      </p:sp>
      <p:sp>
        <p:nvSpPr>
          <p:cNvPr id="19460" name="Slide Number Placeholder 3"/>
          <p:cNvSpPr>
            <a:spLocks noGrp="1"/>
          </p:cNvSpPr>
          <p:nvPr>
            <p:ph type="sldNum" sz="quarter" idx="5"/>
          </p:nvPr>
        </p:nvSpPr>
        <p:spPr bwMode="auto">
          <a:noFill/>
          <a:ln>
            <a:miter lim="800000"/>
            <a:headEnd/>
            <a:tailEnd/>
          </a:ln>
        </p:spPr>
        <p:txBody>
          <a:bodyPr/>
          <a:lstStyle/>
          <a:p>
            <a:fld id="{BB45045D-0126-4430-A54C-07B744DB6878}" type="slidenum">
              <a:rPr lang="en-US" smtClean="0">
                <a:cs typeface="Arial" charset="0"/>
              </a:rPr>
              <a:pPr/>
              <a:t>5</a:t>
            </a:fld>
            <a:endParaRPr lang="en-US" smtClean="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ea typeface="ＭＳ Ｐゴシック" pitchFamily="34" charset="-128"/>
              </a:rPr>
              <a:t>SKG- 15 sec I think we all agree; the digital landscape is changing. We are preparing our students for a world of work that may or may not exist today. </a:t>
            </a:r>
          </a:p>
        </p:txBody>
      </p:sp>
      <p:sp>
        <p:nvSpPr>
          <p:cNvPr id="20484" name="Slide Number Placeholder 3"/>
          <p:cNvSpPr>
            <a:spLocks noGrp="1"/>
          </p:cNvSpPr>
          <p:nvPr>
            <p:ph type="sldNum" sz="quarter" idx="5"/>
          </p:nvPr>
        </p:nvSpPr>
        <p:spPr bwMode="auto">
          <a:noFill/>
          <a:ln>
            <a:miter lim="800000"/>
            <a:headEnd/>
            <a:tailEnd/>
          </a:ln>
        </p:spPr>
        <p:txBody>
          <a:bodyPr/>
          <a:lstStyle/>
          <a:p>
            <a:fld id="{714DCF0A-9C75-4D3E-8DC8-F33786283C1B}" type="slidenum">
              <a:rPr lang="en-US" smtClean="0">
                <a:cs typeface="Arial" charset="0"/>
              </a:rPr>
              <a:pPr/>
              <a:t>6</a:t>
            </a:fld>
            <a:endParaRPr lang="en-US" smtClean="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p:txBody>
          <a:bodyPr/>
          <a:lstStyle/>
          <a:p>
            <a:pPr defTabSz="948610">
              <a:defRPr/>
            </a:pPr>
            <a:fld id="{4DF729C9-844D-4DD7-95B0-FDDD264CE7F5}" type="slidenum">
              <a:rPr lang="en-US" smtClean="0"/>
              <a:pPr defTabSz="948610">
                <a:defRPr/>
              </a:pPr>
              <a:t>7</a:t>
            </a:fld>
            <a:endParaRPr lang="en-US" dirty="0" smtClean="0"/>
          </a:p>
        </p:txBody>
      </p:sp>
      <p:sp>
        <p:nvSpPr>
          <p:cNvPr id="378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7892" name="Rectangle 3"/>
          <p:cNvSpPr>
            <a:spLocks noGrp="1" noChangeArrowheads="1"/>
          </p:cNvSpPr>
          <p:nvPr>
            <p:ph type="body" idx="1"/>
          </p:nvPr>
        </p:nvSpPr>
        <p:spPr bwMode="auto"/>
        <p:txBody>
          <a:bodyPr wrap="square" numCol="1" anchor="t" anchorCtr="0" compatLnSpc="1">
            <a:prstTxWarp prst="textNoShape">
              <a:avLst/>
            </a:prstTxWarp>
            <a:normAutofit/>
          </a:bodyPr>
          <a:lstStyle/>
          <a:p>
            <a:pPr>
              <a:lnSpc>
                <a:spcPct val="80000"/>
              </a:lnSpc>
              <a:defRPr/>
            </a:pPr>
            <a:r>
              <a:rPr lang="en-US" sz="1200" dirty="0" smtClean="0"/>
              <a:t>Shelee-2 min.</a:t>
            </a:r>
          </a:p>
          <a:p>
            <a:pPr>
              <a:lnSpc>
                <a:spcPct val="80000"/>
              </a:lnSpc>
              <a:defRPr/>
            </a:pPr>
            <a:r>
              <a:rPr lang="en-US" sz="1200" dirty="0" smtClean="0"/>
              <a:t>You may have several</a:t>
            </a:r>
            <a:r>
              <a:rPr lang="en-US" sz="1200" baseline="0" dirty="0" smtClean="0"/>
              <a:t> of these pieces in place.</a:t>
            </a:r>
            <a:endParaRPr lang="en-US" sz="1200" dirty="0" smtClean="0"/>
          </a:p>
          <a:p>
            <a:pPr>
              <a:lnSpc>
                <a:spcPct val="80000"/>
              </a:lnSpc>
              <a:defRPr/>
            </a:pPr>
            <a:endParaRPr lang="en-US" sz="1200" dirty="0" smtClean="0"/>
          </a:p>
          <a:p>
            <a:pPr>
              <a:lnSpc>
                <a:spcPct val="80000"/>
              </a:lnSpc>
              <a:defRPr/>
            </a:pPr>
            <a:r>
              <a:rPr lang="en-US" sz="1200" dirty="0" smtClean="0"/>
              <a:t>Key points: We know it takes strong teaching and learning and supportive leadership to make 21</a:t>
            </a:r>
            <a:r>
              <a:rPr lang="en-US" sz="1200" baseline="30000" dirty="0" smtClean="0"/>
              <a:t>st</a:t>
            </a:r>
            <a:r>
              <a:rPr lang="en-US" sz="1200" dirty="0" smtClean="0"/>
              <a:t> Century Schools. This chart outlines that support. This image comes from the Partners in Learning group at Microsoft who support programs that develop teacher, school and leadership programs.  We personally owe Microsoft a big thank you for licensing the Peer Coaching Curriculum making it free to all. Now shared in over 49 countries, Peer Coaching is impacting classroom practice on multiple levels. </a:t>
            </a:r>
          </a:p>
          <a:p>
            <a:pPr>
              <a:lnSpc>
                <a:spcPct val="80000"/>
              </a:lnSpc>
              <a:defRPr/>
            </a:pPr>
            <a:endParaRPr lang="en-US" sz="1200" dirty="0" smtClean="0"/>
          </a:p>
          <a:p>
            <a:pPr>
              <a:lnSpc>
                <a:spcPct val="80000"/>
              </a:lnSpc>
              <a:defRPr/>
            </a:pPr>
            <a:endParaRPr lang="en-US" sz="1200" dirty="0" smtClean="0"/>
          </a:p>
          <a:p>
            <a:pPr>
              <a:lnSpc>
                <a:spcPct val="80000"/>
              </a:lnSpc>
              <a:defRPr/>
            </a:pPr>
            <a:r>
              <a:rPr lang="en-US" sz="1200" dirty="0" smtClean="0"/>
              <a:t>If we want students to use technology to gather information, to analyze and synthesize that information, to draw conclusions and share their findings with others, in other words if we want students to develop the skills they will need to be successful in school and the work place of tomorrow, it is clear that they need teachers who provide those experiences. But we need to provide support and assistance for their teachers.</a:t>
            </a:r>
          </a:p>
          <a:p>
            <a:pPr>
              <a:lnSpc>
                <a:spcPct val="80000"/>
              </a:lnSpc>
              <a:defRPr/>
            </a:pPr>
            <a:endParaRPr lang="en-US" sz="1200" dirty="0" smtClean="0"/>
          </a:p>
          <a:p>
            <a:pPr>
              <a:lnSpc>
                <a:spcPct val="80000"/>
              </a:lnSpc>
              <a:defRPr/>
            </a:pPr>
            <a:r>
              <a:rPr lang="en-US" sz="1200" dirty="0" smtClean="0"/>
              <a:t>If you look at the orange section, it shows those teacher leaders, let’s call them coaches, who can help other teachers to develop the skills and confidence they need to integrate technology</a:t>
            </a:r>
            <a:r>
              <a:rPr lang="en-US" sz="1200" baseline="0" dirty="0" smtClean="0"/>
              <a:t> </a:t>
            </a:r>
            <a:r>
              <a:rPr lang="en-US" sz="1200" dirty="0" smtClean="0"/>
              <a:t>into the teaching and learning of any subject.  </a:t>
            </a:r>
          </a:p>
          <a:p>
            <a:pPr>
              <a:lnSpc>
                <a:spcPct val="80000"/>
              </a:lnSpc>
              <a:defRPr/>
            </a:pPr>
            <a:endParaRPr lang="en-US" sz="1200" dirty="0" smtClean="0"/>
          </a:p>
          <a:p>
            <a:pPr>
              <a:lnSpc>
                <a:spcPct val="80000"/>
              </a:lnSpc>
              <a:defRPr/>
            </a:pPr>
            <a:r>
              <a:rPr lang="en-US" sz="1200" dirty="0" smtClean="0"/>
              <a:t>The chart also reflects that fact that teachers and their teacher leaders need support from school leaders if we expect them to be successful.  Teachers are quite clear when asked, they will tell you that reform efforts are successful only if those efforts are supported by school leaders.  School leaders can provide the time and other resources needed to make reforms succeed. We</a:t>
            </a:r>
            <a:r>
              <a:rPr lang="en-US" sz="1200" baseline="0" dirty="0" smtClean="0"/>
              <a:t> know that no sustainable change happens without school leadership involvement.</a:t>
            </a:r>
            <a:endParaRPr lang="en-US" sz="1200" dirty="0" smtClean="0"/>
          </a:p>
          <a:p>
            <a:pPr>
              <a:lnSpc>
                <a:spcPct val="80000"/>
              </a:lnSpc>
              <a:defRPr/>
            </a:pPr>
            <a:endParaRPr lang="en-US" sz="1200" dirty="0" smtClean="0"/>
          </a:p>
          <a:p>
            <a:pPr>
              <a:lnSpc>
                <a:spcPct val="80000"/>
              </a:lnSpc>
              <a:defRPr/>
            </a:pPr>
            <a:r>
              <a:rPr lang="en-US" sz="1200" dirty="0" smtClean="0"/>
              <a:t>And if we look at the top of this pyramid, its is clear that school leaders need to see that their efforts at change are also supported by regional and national educational leaders as well. Policy leaders such as the Arizona Department of Educatio</a:t>
            </a:r>
            <a:r>
              <a:rPr lang="en-US" sz="1200" baseline="0" dirty="0" smtClean="0"/>
              <a:t>n provide vision and opportunities.</a:t>
            </a:r>
            <a:endParaRPr lang="en-US" sz="1200" dirty="0" smtClean="0"/>
          </a:p>
          <a:p>
            <a:pPr>
              <a:lnSpc>
                <a:spcPct val="80000"/>
              </a:lnSpc>
              <a:defRPr/>
            </a:pPr>
            <a:endParaRPr lang="en-US" sz="1200" dirty="0" smtClean="0"/>
          </a:p>
          <a:p>
            <a:pPr>
              <a:lnSpc>
                <a:spcPct val="80000"/>
              </a:lnSpc>
              <a:defRPr/>
            </a:pPr>
            <a:endParaRPr lang="en-US" sz="1200" dirty="0" smtClean="0"/>
          </a:p>
          <a:p>
            <a:pPr>
              <a:lnSpc>
                <a:spcPct val="80000"/>
              </a:lnSpc>
              <a:defRPr/>
            </a:pPr>
            <a:r>
              <a:rPr lang="en-US" sz="1200" dirty="0" smtClean="0"/>
              <a:t>We believe that Peer Coaching can help develop the capacity of teacher leaders to play and active role in changes aimed at preparing other teachers to help students master the skills they will need for their future.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4B24E474-B5FA-4049-97C9-0C6F9390A49F}" type="slidenum">
              <a:rPr lang="en-US" smtClean="0"/>
              <a:pPr/>
              <a:t>8</a:t>
            </a:fld>
            <a:endParaRPr lang="en-US" smtClean="0"/>
          </a:p>
        </p:txBody>
      </p:sp>
      <p:sp>
        <p:nvSpPr>
          <p:cNvPr id="39939" name="Rectangle 2"/>
          <p:cNvSpPr>
            <a:spLocks noRo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r>
              <a:rPr lang="en-US" dirty="0" smtClean="0"/>
              <a:t>The following table summarizes Showers’ and Joyce's research on increasing the positive impact of professional development.</a:t>
            </a:r>
          </a:p>
          <a:p>
            <a:pPr eaLnBrk="1" hangingPunct="1"/>
            <a:endParaRPr lang="en-US" dirty="0" smtClean="0"/>
          </a:p>
          <a:p>
            <a:pPr eaLnBrk="1" hangingPunct="1"/>
            <a:r>
              <a:rPr lang="en-US" dirty="0" smtClean="0"/>
              <a:t>The table shows the impact on classroom application when three methods of professional development are applied. When professional development focuses only on learning the theory of good instructional practice the result is a 5-10% rate of classroom application. The rate of classroom application increases slightly, to 10-15%, when the professional development experience includes opportunity to practice as well as learning about theory. </a:t>
            </a:r>
            <a:r>
              <a:rPr lang="en-US" i="1" dirty="0" smtClean="0"/>
              <a:t>Significant increase in classroom application occurs only when coaching, study teams, and/or peer visits are included with learning about theory and opportunity to practice.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ea typeface="ＭＳ Ｐゴシック" pitchFamily="34" charset="-128"/>
              </a:rPr>
              <a:t>1 min</a:t>
            </a:r>
          </a:p>
          <a:p>
            <a:r>
              <a:rPr lang="en-US" dirty="0" smtClean="0">
                <a:ea typeface="ＭＳ Ｐゴシック" pitchFamily="34" charset="-128"/>
              </a:rPr>
              <a:t>So what is Peer</a:t>
            </a:r>
            <a:r>
              <a:rPr lang="en-US" baseline="0" dirty="0" smtClean="0">
                <a:ea typeface="ＭＳ Ｐゴシック" pitchFamily="34" charset="-128"/>
              </a:rPr>
              <a:t> Coaching? It is a simple form of </a:t>
            </a:r>
            <a:r>
              <a:rPr lang="en-US" baseline="0" dirty="0" smtClean="0">
                <a:ea typeface="ＭＳ Ｐゴシック" pitchFamily="34" charset="-128"/>
              </a:rPr>
              <a:t>JOB EMBEDDED – ongoing, professional </a:t>
            </a:r>
            <a:r>
              <a:rPr lang="en-US" baseline="0" dirty="0" smtClean="0">
                <a:ea typeface="ＭＳ Ｐゴシック" pitchFamily="34" charset="-128"/>
              </a:rPr>
              <a:t>development that provides a structured framework for helping peers share classroom practice, collaborate  and impact classroom practice</a:t>
            </a:r>
            <a:r>
              <a:rPr lang="en-US" baseline="0" dirty="0" smtClean="0">
                <a:ea typeface="ＭＳ Ｐゴシック" pitchFamily="34" charset="-128"/>
              </a:rPr>
              <a:t>. </a:t>
            </a:r>
          </a:p>
          <a:p>
            <a:r>
              <a:rPr lang="en-US" baseline="0" dirty="0" smtClean="0">
                <a:ea typeface="ＭＳ Ｐゴシック" pitchFamily="34" charset="-128"/>
              </a:rPr>
              <a:t>Combined with communities of learning it is the most effective professional development you can find.</a:t>
            </a:r>
          </a:p>
          <a:p>
            <a:endParaRPr lang="en-US" sz="3200" i="1" dirty="0" smtClean="0"/>
          </a:p>
          <a:p>
            <a:r>
              <a:rPr lang="en-US" sz="3200" i="1" dirty="0" smtClean="0"/>
              <a:t>Three keys to success: </a:t>
            </a:r>
          </a:p>
          <a:p>
            <a:pPr lvl="1">
              <a:buFont typeface="Arial" pitchFamily="34" charset="0"/>
              <a:buChar char="•"/>
            </a:pPr>
            <a:r>
              <a:rPr lang="en-US" sz="3200" i="1" dirty="0" smtClean="0"/>
              <a:t>Context  of immediate practice</a:t>
            </a:r>
          </a:p>
          <a:p>
            <a:pPr lvl="1">
              <a:buFont typeface="Arial" pitchFamily="34" charset="0"/>
              <a:buChar char="•"/>
            </a:pPr>
            <a:r>
              <a:rPr lang="en-US" sz="3200" i="1" dirty="0" smtClean="0"/>
              <a:t>Relevant  to current lessons being taught in the classroom</a:t>
            </a:r>
          </a:p>
          <a:p>
            <a:pPr lvl="1">
              <a:buFont typeface="Arial" pitchFamily="34" charset="0"/>
              <a:buChar char="•"/>
            </a:pPr>
            <a:r>
              <a:rPr lang="en-US" sz="3200" i="1" dirty="0" smtClean="0"/>
              <a:t>Ongoing as a part of daily and weekly practice</a:t>
            </a:r>
          </a:p>
          <a:p>
            <a:endParaRPr lang="en-US" dirty="0" smtClean="0">
              <a:ea typeface="ＭＳ Ｐゴシック" pitchFamily="34" charset="-128"/>
            </a:endParaRPr>
          </a:p>
          <a:p>
            <a:r>
              <a:rPr lang="en-US" dirty="0" smtClean="0">
                <a:ea typeface="ＭＳ Ｐゴシック" pitchFamily="34" charset="-128"/>
              </a:rPr>
              <a:t>We have had a unique opportunity to share peer coaching with over 49 countries thanks to Microsoft’s partnership. </a:t>
            </a:r>
          </a:p>
          <a:p>
            <a:endParaRPr lang="en-US" dirty="0" smtClean="0">
              <a:ea typeface="ＭＳ Ｐゴシック" pitchFamily="34" charset="-128"/>
            </a:endParaRPr>
          </a:p>
          <a:p>
            <a:r>
              <a:rPr lang="en-US" dirty="0" smtClean="0">
                <a:ea typeface="ＭＳ Ｐゴシック" pitchFamily="34" charset="-128"/>
              </a:rPr>
              <a:t>All of the Peer Coaching content is hosted on the Partners in Learning </a:t>
            </a:r>
            <a:r>
              <a:rPr lang="en-US" dirty="0" smtClean="0">
                <a:ea typeface="ＭＳ Ｐゴシック" pitchFamily="34" charset="-128"/>
              </a:rPr>
              <a:t>Website</a:t>
            </a:r>
            <a:r>
              <a:rPr lang="en-US" baseline="0" dirty="0" smtClean="0">
                <a:ea typeface="ＭＳ Ｐゴシック" pitchFamily="34" charset="-128"/>
              </a:rPr>
              <a:t> in the United States. </a:t>
            </a:r>
            <a:r>
              <a:rPr lang="en-US" dirty="0" smtClean="0">
                <a:ea typeface="ＭＳ Ｐゴシック" pitchFamily="34" charset="-128"/>
              </a:rPr>
              <a:t>Anyone </a:t>
            </a:r>
            <a:r>
              <a:rPr lang="en-US" dirty="0" smtClean="0">
                <a:ea typeface="ＭＳ Ｐゴシック" pitchFamily="34" charset="-128"/>
              </a:rPr>
              <a:t>can join the network. The curriculum is free to use repeatedly</a:t>
            </a:r>
            <a:r>
              <a:rPr lang="en-US" dirty="0" smtClean="0">
                <a:ea typeface="ＭＳ Ｐゴシック" pitchFamily="34" charset="-128"/>
              </a:rPr>
              <a:t>. Here in South Africa</a:t>
            </a:r>
            <a:r>
              <a:rPr lang="en-US" baseline="0" dirty="0" smtClean="0">
                <a:ea typeface="ＭＳ Ｐゴシック" pitchFamily="34" charset="-128"/>
              </a:rPr>
              <a:t> it is a part of School Net. </a:t>
            </a:r>
            <a:endParaRPr lang="en-US" dirty="0" smtClean="0">
              <a:ea typeface="ＭＳ Ｐゴシック" pitchFamily="34" charset="-128"/>
            </a:endParaRPr>
          </a:p>
          <a:p>
            <a:endParaRPr lang="en-US" dirty="0" smtClean="0">
              <a:ea typeface="ＭＳ Ｐゴシック" pitchFamily="34" charset="-128"/>
            </a:endParaRPr>
          </a:p>
          <a:p>
            <a:r>
              <a:rPr lang="en-US" dirty="0" smtClean="0">
                <a:ea typeface="ＭＳ Ｐゴシック" pitchFamily="34" charset="-128"/>
              </a:rPr>
              <a:t>Creates opportunity to build teacher leaders world wide who help students take advantage of available and emerging technologies. Coaching looks unique in each location. </a:t>
            </a:r>
          </a:p>
          <a:p>
            <a:endParaRPr lang="en-US" dirty="0" smtClean="0">
              <a:ea typeface="ＭＳ Ｐゴシック" pitchFamily="34" charset="-128"/>
            </a:endParaRPr>
          </a:p>
        </p:txBody>
      </p:sp>
      <p:sp>
        <p:nvSpPr>
          <p:cNvPr id="23556" name="Slide Number Placeholder 3"/>
          <p:cNvSpPr>
            <a:spLocks noGrp="1"/>
          </p:cNvSpPr>
          <p:nvPr>
            <p:ph type="sldNum" sz="quarter" idx="5"/>
          </p:nvPr>
        </p:nvSpPr>
        <p:spPr bwMode="auto">
          <a:noFill/>
          <a:ln>
            <a:miter lim="800000"/>
            <a:headEnd/>
            <a:tailEnd/>
          </a:ln>
        </p:spPr>
        <p:txBody>
          <a:bodyPr/>
          <a:lstStyle/>
          <a:p>
            <a:fld id="{A691744D-CF0F-474D-A29C-A85798E71DF3}" type="slidenum">
              <a:rPr lang="en-US" smtClean="0">
                <a:cs typeface="Arial" charset="0"/>
              </a:rPr>
              <a:pPr/>
              <a:t>9</a:t>
            </a:fld>
            <a:endParaRPr lang="en-US" smtClean="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2 min</a:t>
            </a:r>
          </a:p>
          <a:p>
            <a:pPr eaLnBrk="1" hangingPunct="1">
              <a:spcBef>
                <a:spcPct val="0"/>
              </a:spcBef>
            </a:pPr>
            <a:r>
              <a:rPr lang="en-US" dirty="0" smtClean="0">
                <a:ea typeface="ＭＳ Ｐゴシック" pitchFamily="34" charset="-128"/>
              </a:rPr>
              <a:t>Our journey is a non-evaluative partnership based on relationships.</a:t>
            </a:r>
          </a:p>
          <a:p>
            <a:pPr eaLnBrk="1" hangingPunct="1">
              <a:spcBef>
                <a:spcPct val="0"/>
              </a:spcBef>
            </a:pPr>
            <a:endParaRPr lang="en-US" dirty="0" smtClean="0">
              <a:ea typeface="ＭＳ Ｐゴシック" pitchFamily="34" charset="-128"/>
            </a:endParaRPr>
          </a:p>
          <a:p>
            <a:pPr eaLnBrk="1" hangingPunct="1">
              <a:spcBef>
                <a:spcPct val="0"/>
              </a:spcBef>
            </a:pPr>
            <a:r>
              <a:rPr lang="en-US" dirty="0" smtClean="0">
                <a:ea typeface="ＭＳ Ｐゴシック" pitchFamily="34" charset="-128"/>
              </a:rPr>
              <a:t>Simple idea</a:t>
            </a:r>
            <a:r>
              <a:rPr lang="en-US" baseline="0" dirty="0" smtClean="0">
                <a:ea typeface="ＭＳ Ｐゴシック" pitchFamily="34" charset="-128"/>
              </a:rPr>
              <a:t> that helps </a:t>
            </a:r>
            <a:r>
              <a:rPr lang="en-US" dirty="0" smtClean="0">
                <a:ea typeface="ＭＳ Ｐゴシック" pitchFamily="34" charset="-128"/>
              </a:rPr>
              <a:t>Peers to collaborate with purpose. </a:t>
            </a:r>
          </a:p>
          <a:p>
            <a:pPr eaLnBrk="1" hangingPunct="1">
              <a:spcBef>
                <a:spcPct val="0"/>
              </a:spcBef>
            </a:pPr>
            <a:endParaRPr lang="en-US" dirty="0" smtClean="0">
              <a:ea typeface="ＭＳ Ｐゴシック" pitchFamily="34" charset="-128"/>
            </a:endParaRPr>
          </a:p>
          <a:p>
            <a:pPr eaLnBrk="1" hangingPunct="1">
              <a:spcBef>
                <a:spcPct val="0"/>
              </a:spcBef>
            </a:pPr>
            <a:r>
              <a:rPr lang="en-US" dirty="0" smtClean="0">
                <a:ea typeface="ＭＳ Ｐゴシック" pitchFamily="34" charset="-128"/>
              </a:rPr>
              <a:t>Focus on learning activities and  the meaningful use of available and emerging technologies. </a:t>
            </a:r>
          </a:p>
          <a:p>
            <a:pPr eaLnBrk="1" hangingPunct="1">
              <a:spcBef>
                <a:spcPct val="0"/>
              </a:spcBef>
            </a:pPr>
            <a:r>
              <a:rPr lang="en-US" dirty="0" smtClean="0">
                <a:ea typeface="ＭＳ Ｐゴシック" pitchFamily="34" charset="-128"/>
              </a:rPr>
              <a:t>Great for content specialists or new curriculum rollouts or other local initiatives such as 1:1 laptop initiatives</a:t>
            </a:r>
          </a:p>
          <a:p>
            <a:pPr eaLnBrk="1" hangingPunct="1">
              <a:spcBef>
                <a:spcPct val="0"/>
              </a:spcBef>
            </a:pPr>
            <a:r>
              <a:rPr lang="en-US" dirty="0" smtClean="0">
                <a:ea typeface="ＭＳ Ｐゴシック" pitchFamily="34" charset="-128"/>
              </a:rPr>
              <a:t>The curriculum is</a:t>
            </a:r>
            <a:r>
              <a:rPr lang="en-US" baseline="0" dirty="0" smtClean="0">
                <a:ea typeface="ＭＳ Ｐゴシック" pitchFamily="34" charset="-128"/>
              </a:rPr>
              <a:t> made up of </a:t>
            </a:r>
            <a:r>
              <a:rPr lang="en-US" dirty="0" smtClean="0">
                <a:ea typeface="ＭＳ Ｐゴシック" pitchFamily="34" charset="-128"/>
              </a:rPr>
              <a:t> 8 core sessions spread out over time. … time to LEARN,</a:t>
            </a:r>
            <a:r>
              <a:rPr lang="en-US" baseline="0" dirty="0" smtClean="0">
                <a:ea typeface="ＭＳ Ｐゴシック" pitchFamily="34" charset="-128"/>
              </a:rPr>
              <a:t> to practice, to Collaborate and then reflect.</a:t>
            </a:r>
            <a:endParaRPr lang="en-US" dirty="0" smtClean="0">
              <a:ea typeface="ＭＳ Ｐゴシック" pitchFamily="34" charset="-128"/>
            </a:endParaRPr>
          </a:p>
          <a:p>
            <a:pPr eaLnBrk="1" hangingPunct="1">
              <a:spcBef>
                <a:spcPct val="0"/>
              </a:spcBef>
            </a:pPr>
            <a:r>
              <a:rPr lang="en-US" dirty="0" smtClean="0">
                <a:ea typeface="ＭＳ Ｐゴシック" pitchFamily="34" charset="-128"/>
              </a:rPr>
              <a:t>There is a HANDOUT</a:t>
            </a:r>
            <a:r>
              <a:rPr lang="en-US" baseline="0" dirty="0" smtClean="0">
                <a:ea typeface="ＭＳ Ｐゴシック" pitchFamily="34" charset="-128"/>
              </a:rPr>
              <a:t> that describes the </a:t>
            </a:r>
            <a:r>
              <a:rPr lang="en-US" dirty="0" smtClean="0">
                <a:ea typeface="ＭＳ Ｐゴシック" pitchFamily="34" charset="-128"/>
              </a:rPr>
              <a:t> Curriculum in more detail available</a:t>
            </a:r>
            <a:r>
              <a:rPr lang="en-US" baseline="0" dirty="0" smtClean="0">
                <a:ea typeface="ＭＳ Ｐゴシック" pitchFamily="34" charset="-128"/>
              </a:rPr>
              <a:t> in the </a:t>
            </a:r>
            <a:r>
              <a:rPr lang="en-US" baseline="0" dirty="0" err="1" smtClean="0">
                <a:ea typeface="ＭＳ Ｐゴシック" pitchFamily="34" charset="-128"/>
              </a:rPr>
              <a:t>Moodle</a:t>
            </a:r>
            <a:r>
              <a:rPr lang="en-US" baseline="0" dirty="0" smtClean="0">
                <a:ea typeface="ＭＳ Ｐゴシック" pitchFamily="34" charset="-128"/>
              </a:rPr>
              <a:t> site Presenter Bios</a:t>
            </a:r>
            <a:endParaRPr lang="en-US" dirty="0" smtClean="0">
              <a:ea typeface="ＭＳ Ｐゴシック" pitchFamily="34" charset="-128"/>
            </a:endParaRPr>
          </a:p>
        </p:txBody>
      </p:sp>
      <p:sp>
        <p:nvSpPr>
          <p:cNvPr id="24580" name="Slide Number Placeholder 3"/>
          <p:cNvSpPr>
            <a:spLocks noGrp="1"/>
          </p:cNvSpPr>
          <p:nvPr>
            <p:ph type="sldNum" sz="quarter" idx="5"/>
          </p:nvPr>
        </p:nvSpPr>
        <p:spPr bwMode="auto">
          <a:noFill/>
          <a:ln>
            <a:miter lim="800000"/>
            <a:headEnd/>
            <a:tailEnd/>
          </a:ln>
        </p:spPr>
        <p:txBody>
          <a:bodyPr/>
          <a:lstStyle/>
          <a:p>
            <a:pPr defTabSz="946150"/>
            <a:fld id="{3811AD06-7FC1-46D4-AD38-CBF06FD022B1}" type="slidenum">
              <a:rPr lang="en-US" smtClean="0">
                <a:cs typeface="Arial" charset="0"/>
              </a:rPr>
              <a:pPr defTabSz="946150"/>
              <a:t>10</a:t>
            </a:fld>
            <a:endParaRPr lang="en-US" smtClean="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Choosing the right people to become a coach is essential. Think</a:t>
            </a:r>
            <a:r>
              <a:rPr lang="en-US" baseline="0" dirty="0" smtClean="0"/>
              <a:t> about what makes a colleague trustworthy.</a:t>
            </a:r>
          </a:p>
          <a:p>
            <a:r>
              <a:rPr lang="en-US" dirty="0" smtClean="0"/>
              <a:t>Participants submit to white board 1-2 minutes… throw out ideas</a:t>
            </a:r>
          </a:p>
          <a:p>
            <a:r>
              <a:rPr lang="en-US" dirty="0" smtClean="0"/>
              <a:t>Use the BIG A to make your comments. Matt, when this page is</a:t>
            </a:r>
            <a:r>
              <a:rPr lang="en-US" baseline="0" dirty="0" smtClean="0"/>
              <a:t> full please click to next.</a:t>
            </a:r>
            <a:endParaRPr lang="en-US" dirty="0"/>
          </a:p>
        </p:txBody>
      </p:sp>
      <p:sp>
        <p:nvSpPr>
          <p:cNvPr id="4" name="Slide Number Placeholder 3"/>
          <p:cNvSpPr>
            <a:spLocks noGrp="1"/>
          </p:cNvSpPr>
          <p:nvPr>
            <p:ph type="sldNum" sz="quarter" idx="10"/>
          </p:nvPr>
        </p:nvSpPr>
        <p:spPr/>
        <p:txBody>
          <a:bodyPr/>
          <a:lstStyle/>
          <a:p>
            <a:pPr>
              <a:defRPr/>
            </a:pPr>
            <a:fld id="{5D879A38-4624-40D0-98E1-B1A0754141F8}"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Have Gerald tell me. </a:t>
            </a:r>
          </a:p>
          <a:p>
            <a:r>
              <a:rPr lang="en-US" dirty="0" smtClean="0"/>
              <a:t>Coaching is a two way street- you learn to trust each other. </a:t>
            </a:r>
            <a:r>
              <a:rPr lang="en-US" dirty="0" err="1" smtClean="0"/>
              <a:t>Goodcoaches</a:t>
            </a:r>
            <a:r>
              <a:rPr lang="en-US" dirty="0" smtClean="0"/>
              <a:t> learn as much</a:t>
            </a:r>
            <a:r>
              <a:rPr lang="en-US" baseline="0" dirty="0" smtClean="0"/>
              <a:t> from their peers as the peer does from them.</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5D879A38-4624-40D0-98E1-B1A0754141F8}"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normAutofit fontScale="92500" lnSpcReduction="10000"/>
          </a:bodyPr>
          <a:lstStyle/>
          <a:p>
            <a:r>
              <a:rPr lang="en-US" dirty="0" smtClean="0">
                <a:ea typeface="ＭＳ Ｐゴシック" pitchFamily="34" charset="-128"/>
              </a:rPr>
              <a:t>2 min </a:t>
            </a:r>
          </a:p>
          <a:p>
            <a:r>
              <a:rPr lang="en-US" dirty="0" smtClean="0">
                <a:ea typeface="ＭＳ Ｐゴシック" pitchFamily="34" charset="-128"/>
              </a:rPr>
              <a:t>Choosing the right people to be a coach or facilitator is essential. Those trustworthy traits are traits of successful peer coaches. </a:t>
            </a:r>
          </a:p>
          <a:p>
            <a:r>
              <a:rPr lang="en-US" dirty="0" smtClean="0">
                <a:ea typeface="ＭＳ Ｐゴシック" pitchFamily="34" charset="-128"/>
              </a:rPr>
              <a:t>The building blocks of the program</a:t>
            </a:r>
          </a:p>
          <a:p>
            <a:r>
              <a:rPr lang="en-US" dirty="0" smtClean="0">
                <a:ea typeface="ＭＳ Ｐゴシック" pitchFamily="34" charset="-128"/>
              </a:rPr>
              <a:t>No real courageous conversations can happen without trust. This program is built on non-evaluative relationship founded on trust.</a:t>
            </a:r>
          </a:p>
          <a:p>
            <a:r>
              <a:rPr lang="en-US" dirty="0" smtClean="0">
                <a:ea typeface="ＭＳ Ｐゴシック" pitchFamily="34" charset="-128"/>
              </a:rPr>
              <a:t>The peer coaching program focuses on three areas. </a:t>
            </a:r>
          </a:p>
          <a:p>
            <a:r>
              <a:rPr lang="en-US" dirty="0" smtClean="0">
                <a:ea typeface="ＭＳ Ｐゴシック" pitchFamily="34" charset="-128"/>
              </a:rPr>
              <a:t>Designed</a:t>
            </a:r>
            <a:r>
              <a:rPr lang="en-US" baseline="0" dirty="0" smtClean="0">
                <a:ea typeface="ＭＳ Ｐゴシック" pitchFamily="34" charset="-128"/>
              </a:rPr>
              <a:t> to be a framework to build school based leaders. Works with any content area.</a:t>
            </a:r>
          </a:p>
          <a:p>
            <a:endParaRPr lang="en-US" baseline="0" dirty="0" smtClean="0">
              <a:ea typeface="ＭＳ Ｐゴシック" pitchFamily="34" charset="-128"/>
            </a:endParaRPr>
          </a:p>
          <a:p>
            <a:r>
              <a:rPr lang="en-US" dirty="0" smtClean="0">
                <a:ea typeface="ＭＳ Ｐゴシック" pitchFamily="34" charset="-128"/>
              </a:rPr>
              <a:t>Let’s look at those three areas:</a:t>
            </a:r>
          </a:p>
          <a:p>
            <a:r>
              <a:rPr lang="en-US" b="1" dirty="0" smtClean="0">
                <a:ea typeface="ＭＳ Ｐゴシック" pitchFamily="34" charset="-128"/>
              </a:rPr>
              <a:t>Coaching skills</a:t>
            </a:r>
            <a:r>
              <a:rPr lang="en-US" dirty="0" smtClean="0">
                <a:ea typeface="ＭＳ Ｐゴシック" pitchFamily="34" charset="-128"/>
              </a:rPr>
              <a:t>: Coaching will fail without training to develop the skills coaches need. Time to practice those skills in “coaching situations”. Role plays, protocols, and communication skills practice.</a:t>
            </a:r>
          </a:p>
          <a:p>
            <a:endParaRPr lang="en-US" dirty="0" smtClean="0">
              <a:ea typeface="ＭＳ Ｐゴシック" pitchFamily="34" charset="-128"/>
            </a:endParaRPr>
          </a:p>
          <a:p>
            <a:r>
              <a:rPr lang="en-US" b="1" dirty="0" smtClean="0">
                <a:ea typeface="ＭＳ Ｐゴシック" pitchFamily="34" charset="-128"/>
              </a:rPr>
              <a:t>Lesson Improvement</a:t>
            </a:r>
            <a:r>
              <a:rPr lang="en-US" dirty="0" smtClean="0">
                <a:ea typeface="ＭＳ Ｐゴシック" pitchFamily="34" charset="-128"/>
              </a:rPr>
              <a:t>: If we want students to use emerging and available technologies, we need teachers who provide opportunities within the teaching and learning process. Teachers will spend time in deliberate collaboration when it focuses on what matters most to them3 of the 8 sessions have a heavy emphasis on lesson improvement and the role technology plays to add value to it. It permeates conversations for coaches throughout their coaching training and collaborations with their peers. This is what makes this peer coaching model different. Works great for content specialists as well as tech specialists and library media specialists.</a:t>
            </a:r>
          </a:p>
          <a:p>
            <a:endParaRPr lang="en-US" dirty="0" smtClean="0">
              <a:ea typeface="ＭＳ Ｐゴシック" pitchFamily="34" charset="-128"/>
            </a:endParaRPr>
          </a:p>
          <a:p>
            <a:r>
              <a:rPr lang="en-US" b="1" dirty="0" smtClean="0">
                <a:ea typeface="ＭＳ Ｐゴシック" pitchFamily="34" charset="-128"/>
              </a:rPr>
              <a:t>Technology integration: </a:t>
            </a:r>
            <a:r>
              <a:rPr lang="en-US" dirty="0" smtClean="0">
                <a:ea typeface="ＭＳ Ｐゴシック" pitchFamily="34" charset="-128"/>
              </a:rPr>
              <a:t>Meaningful use of your available and emerging technologies. Use what you have access to. About</a:t>
            </a:r>
            <a:r>
              <a:rPr lang="en-US" baseline="0" dirty="0" smtClean="0">
                <a:ea typeface="ＭＳ Ｐゴシック" pitchFamily="34" charset="-128"/>
              </a:rPr>
              <a:t> how tech plays a role in the teaching and learning process. Again, unique to your setting.</a:t>
            </a:r>
            <a:endParaRPr lang="en-US" dirty="0" smtClean="0">
              <a:ea typeface="ＭＳ Ｐゴシック" pitchFamily="34" charset="-128"/>
            </a:endParaRPr>
          </a:p>
        </p:txBody>
      </p:sp>
      <p:sp>
        <p:nvSpPr>
          <p:cNvPr id="25604" name="Slide Number Placeholder 3"/>
          <p:cNvSpPr>
            <a:spLocks noGrp="1"/>
          </p:cNvSpPr>
          <p:nvPr>
            <p:ph type="sldNum" sz="quarter" idx="5"/>
          </p:nvPr>
        </p:nvSpPr>
        <p:spPr bwMode="auto">
          <a:noFill/>
          <a:ln>
            <a:miter lim="800000"/>
            <a:headEnd/>
            <a:tailEnd/>
          </a:ln>
        </p:spPr>
        <p:txBody>
          <a:bodyPr/>
          <a:lstStyle/>
          <a:p>
            <a:fld id="{0889760E-253F-4E29-9177-57AF15B1DB8C}" type="slidenum">
              <a:rPr lang="en-US" smtClean="0">
                <a:cs typeface="Arial" charset="0"/>
              </a:rPr>
              <a:pPr/>
              <a:t>13</a:t>
            </a:fld>
            <a:endParaRPr lang="en-US" smtClean="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Shelee 3-5 minutes.</a:t>
            </a:r>
            <a:r>
              <a:rPr lang="en-US" sz="1200" kern="1200" baseline="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Peer Coaching is frequently customized to meet the needs of the local setting where it has been implemented. Since it is a framework for training coaches in three key areas (coaching skills, technology integration, lesson improvement) it aligns with any content area.  THE KEY IS TO ALIGN THE PROGRAM WITH LOCAL INITIATIVES</a:t>
            </a:r>
          </a:p>
          <a:p>
            <a:endParaRPr lang="en-US" dirty="0" smtClean="0">
              <a:ea typeface="+mn-ea"/>
              <a:cs typeface="+mn-cs"/>
            </a:endParaRPr>
          </a:p>
          <a:p>
            <a:r>
              <a:rPr lang="en-US" sz="1200" kern="1200" dirty="0" smtClean="0">
                <a:solidFill>
                  <a:schemeClr val="tx1"/>
                </a:solidFill>
                <a:latin typeface="+mn-lt"/>
                <a:ea typeface="+mn-ea"/>
                <a:cs typeface="+mn-cs"/>
              </a:rPr>
              <a:t>Share</a:t>
            </a:r>
            <a:r>
              <a:rPr lang="en-US" sz="1200" kern="1200" baseline="0" dirty="0" smtClean="0">
                <a:solidFill>
                  <a:schemeClr val="tx1"/>
                </a:solidFill>
                <a:latin typeface="+mn-lt"/>
                <a:ea typeface="+mn-ea"/>
                <a:cs typeface="+mn-cs"/>
              </a:rPr>
              <a:t> the </a:t>
            </a:r>
            <a:r>
              <a:rPr lang="en-US" sz="1200" kern="1200" baseline="0" dirty="0" smtClean="0">
                <a:solidFill>
                  <a:schemeClr val="tx1"/>
                </a:solidFill>
                <a:latin typeface="+mn-lt"/>
                <a:ea typeface="+mn-ea"/>
                <a:cs typeface="+mn-cs"/>
              </a:rPr>
              <a:t>adaptation to online materials to meet the needs of a global audience as well as rural communities.  Refer to </a:t>
            </a:r>
            <a:r>
              <a:rPr lang="en-US" dirty="0" smtClean="0">
                <a:ea typeface="+mn-ea"/>
                <a:cs typeface="+mn-cs"/>
              </a:rPr>
              <a:t>handout “Peer Coaching Implementations” to read more.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9D0CE368-56FE-450B-ADA1-4BC7F74A8847}"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Show Video from Australia</a:t>
            </a:r>
            <a:endParaRPr lang="en-US" dirty="0"/>
          </a:p>
        </p:txBody>
      </p:sp>
      <p:sp>
        <p:nvSpPr>
          <p:cNvPr id="4" name="Slide Number Placeholder 3"/>
          <p:cNvSpPr>
            <a:spLocks noGrp="1"/>
          </p:cNvSpPr>
          <p:nvPr>
            <p:ph type="sldNum" sz="quarter" idx="10"/>
          </p:nvPr>
        </p:nvSpPr>
        <p:spPr/>
        <p:txBody>
          <a:bodyPr/>
          <a:lstStyle/>
          <a:p>
            <a:pPr>
              <a:defRPr/>
            </a:pPr>
            <a:fld id="{5D879A38-4624-40D0-98E1-B1A0754141F8}"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 minute. </a:t>
            </a:r>
          </a:p>
          <a:p>
            <a:r>
              <a:rPr lang="en-US" dirty="0" smtClean="0"/>
              <a:t>Gerald, tell</a:t>
            </a:r>
            <a:r>
              <a:rPr lang="en-US" baseline="0" dirty="0" smtClean="0"/>
              <a:t> how to get involved through school net.</a:t>
            </a:r>
            <a:endParaRPr lang="en-US" dirty="0" smtClean="0"/>
          </a:p>
          <a:p>
            <a:r>
              <a:rPr lang="en-US" dirty="0" smtClean="0"/>
              <a:t>You have plenty of opportunities to take</a:t>
            </a:r>
            <a:r>
              <a:rPr lang="en-US" baseline="0" dirty="0" smtClean="0"/>
              <a:t> action on the information of this session. You can… read slide.</a:t>
            </a:r>
            <a:endParaRPr lang="en-US" dirty="0"/>
          </a:p>
        </p:txBody>
      </p:sp>
      <p:sp>
        <p:nvSpPr>
          <p:cNvPr id="4" name="Slide Number Placeholder 3"/>
          <p:cNvSpPr>
            <a:spLocks noGrp="1"/>
          </p:cNvSpPr>
          <p:nvPr>
            <p:ph type="sldNum" sz="quarter" idx="10"/>
          </p:nvPr>
        </p:nvSpPr>
        <p:spPr/>
        <p:txBody>
          <a:bodyPr/>
          <a:lstStyle/>
          <a:p>
            <a:pPr>
              <a:defRPr/>
            </a:pPr>
            <a:fld id="{5D879A38-4624-40D0-98E1-B1A0754141F8}"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Thanks for joining us today.  </a:t>
            </a:r>
          </a:p>
          <a:p>
            <a:r>
              <a:rPr lang="en-US" dirty="0" smtClean="0"/>
              <a:t>Turn the session back over </a:t>
            </a:r>
            <a:r>
              <a:rPr lang="en-US" smtClean="0"/>
              <a:t>to Peggy.</a:t>
            </a:r>
            <a:endParaRPr lang="en-US" dirty="0" smtClean="0"/>
          </a:p>
        </p:txBody>
      </p:sp>
      <p:sp>
        <p:nvSpPr>
          <p:cNvPr id="4" name="Slide Number Placeholder 3"/>
          <p:cNvSpPr>
            <a:spLocks noGrp="1"/>
          </p:cNvSpPr>
          <p:nvPr>
            <p:ph type="sldNum" sz="quarter" idx="10"/>
          </p:nvPr>
        </p:nvSpPr>
        <p:spPr/>
        <p:txBody>
          <a:bodyPr/>
          <a:lstStyle/>
          <a:p>
            <a:fld id="{9D0CE368-56FE-450B-ADA1-4BC7F74A8847}" type="slidenum">
              <a:rPr lang="en-US" smtClean="0"/>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8" descr="Peer-Edlogo.jpg"/>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4635260" y="6462623"/>
            <a:ext cx="990600" cy="228600"/>
          </a:xfrm>
          <a:prstGeom prst="rect">
            <a:avLst/>
          </a:prstGeom>
          <a:noFill/>
          <a:ln w="9525">
            <a:noFill/>
            <a:miter lim="800000"/>
            <a:headEnd/>
            <a:tailEnd/>
          </a:ln>
        </p:spPr>
      </p:pic>
      <p:sp>
        <p:nvSpPr>
          <p:cNvPr id="2" name="Title 1"/>
          <p:cNvSpPr>
            <a:spLocks noGrp="1"/>
          </p:cNvSpPr>
          <p:nvPr>
            <p:ph type="ctrTitle"/>
          </p:nvPr>
        </p:nvSpPr>
        <p:spPr>
          <a:xfrm>
            <a:off x="685800" y="2130425"/>
            <a:ext cx="7772400" cy="1470025"/>
          </a:xfrm>
          <a:ln>
            <a:solidFill>
              <a:schemeClr val="accent5">
                <a:lumMod val="50000"/>
              </a:schemeClr>
            </a:solidFill>
          </a:ln>
        </p:spPr>
        <p:txBody>
          <a:bodyPr/>
          <a:lstStyle>
            <a:lvl1pPr>
              <a:defRPr b="1" i="0" baseline="0">
                <a:solidFill>
                  <a:schemeClr val="tx2"/>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b="1" i="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Date Placeholder 3"/>
          <p:cNvSpPr>
            <a:spLocks noGrp="1"/>
          </p:cNvSpPr>
          <p:nvPr>
            <p:ph type="dt" sz="half" idx="10"/>
          </p:nvPr>
        </p:nvSpPr>
        <p:spPr>
          <a:xfrm>
            <a:off x="1005840" y="6355080"/>
            <a:ext cx="2133600" cy="365125"/>
          </a:xfrm>
        </p:spPr>
        <p:txBody>
          <a:bodyPr rtlCol="0"/>
          <a:lstStyle>
            <a:lvl1pPr fontAlgn="auto">
              <a:spcBef>
                <a:spcPts val="0"/>
              </a:spcBef>
              <a:spcAft>
                <a:spcPts val="0"/>
              </a:spcAft>
              <a:defRPr dirty="0">
                <a:solidFill>
                  <a:schemeClr val="tx1">
                    <a:tint val="75000"/>
                  </a:schemeClr>
                </a:solidFill>
                <a:latin typeface="+mn-lt"/>
                <a:ea typeface="+mn-ea"/>
                <a:cs typeface="+mn-cs"/>
              </a:defRPr>
            </a:lvl1pPr>
          </a:lstStyle>
          <a:p>
            <a:pPr>
              <a:defRPr/>
            </a:pPr>
            <a:endParaRPr lang="en-US" dirty="0"/>
          </a:p>
        </p:txBody>
      </p:sp>
      <p:sp>
        <p:nvSpPr>
          <p:cNvPr id="8" name="Footer Placeholder 4"/>
          <p:cNvSpPr>
            <a:spLocks noGrp="1"/>
          </p:cNvSpPr>
          <p:nvPr>
            <p:ph type="ftr" sz="quarter" idx="11"/>
          </p:nvPr>
        </p:nvSpPr>
        <p:spPr/>
        <p:txBody>
          <a:bodyPr/>
          <a:lstStyle>
            <a:lvl1pPr>
              <a:defRPr dirty="0" smtClean="0"/>
            </a:lvl1pPr>
          </a:lstStyle>
          <a:p>
            <a:pPr>
              <a:defRPr/>
            </a:pPr>
            <a:r>
              <a:rPr lang="en-US" dirty="0"/>
              <a:t>Conference series 2011</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accent5">
                    <a:lumMod val="50000"/>
                  </a:schemeClr>
                </a:solidFill>
              </a:defRPr>
            </a:lvl1pPr>
            <a:lvl2pPr>
              <a:defRPr>
                <a:solidFill>
                  <a:schemeClr val="accent5">
                    <a:lumMod val="50000"/>
                  </a:schemeClr>
                </a:solidFill>
              </a:defRPr>
            </a:lvl2pPr>
            <a:lvl3pPr>
              <a:defRPr>
                <a:solidFill>
                  <a:schemeClr val="accent5">
                    <a:lumMod val="50000"/>
                  </a:schemeClr>
                </a:solidFill>
              </a:defRPr>
            </a:lvl3pPr>
            <a:lvl4pPr>
              <a:defRPr>
                <a:solidFill>
                  <a:schemeClr val="accent5">
                    <a:lumMod val="50000"/>
                  </a:schemeClr>
                </a:solidFill>
              </a:defRPr>
            </a:lvl4pPr>
            <a:lvl5pPr>
              <a:defRPr>
                <a:solidFill>
                  <a:schemeClr val="accent5">
                    <a:lumMod val="50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6D11FE5D-3573-4251-AF25-4DBF94AEEB2A}" type="datetime1">
              <a:rPr lang="en-US"/>
              <a:pPr>
                <a:defRPr/>
              </a:pPr>
              <a:t>6/30/2011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F9034EA-CB69-427C-A68D-8ACEF11ED92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64F0A30-9D5E-4477-81CD-FC284AB1ECC7}" type="datetime1">
              <a:rPr lang="en-US"/>
              <a:pPr>
                <a:defRPr/>
              </a:pPr>
              <a:t>6/30/2011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6CD6E18-DFDE-4AF9-922D-70A2BBB36F2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72DBF5F-F1DF-4165-908A-2D686004F599}" type="datetime1">
              <a:rPr lang="en-US"/>
              <a:pPr>
                <a:defRPr/>
              </a:pPr>
              <a:t>6/30/2011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1022D9A-5FCD-41D4-95D7-E54171BFF5E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98C0EE6A-197A-46D0-81E4-47E5EA53E3DF}" type="datetime1">
              <a:rPr lang="en-US"/>
              <a:pPr>
                <a:defRPr/>
              </a:pPr>
              <a:t>6/30/2011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6EF320A-DE6C-4229-AFFA-72D9496A7E8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0BF1303-25BA-4CF8-930B-CC1582B15937}" type="datetime1">
              <a:rPr lang="en-US"/>
              <a:pPr>
                <a:defRPr/>
              </a:pPr>
              <a:t>6/30/2011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738FCC3-FF45-4CBC-98BF-61EFE484F9B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165C28F-A416-4A0D-BA88-F022CC47150A}" type="datetime1">
              <a:rPr lang="en-US"/>
              <a:pPr>
                <a:defRPr/>
              </a:pPr>
              <a:t>6/30/2011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4FB651E-848F-49AA-9A91-2419A66622E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E880D6-F422-4B8C-B35F-EB5EF87200A2}" type="datetime1">
              <a:rPr lang="en-US"/>
              <a:pPr>
                <a:defRPr/>
              </a:pPr>
              <a:t>6/30/2011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2FC73F6-CAB7-4A07-921E-B0DDC5500C3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95933C2-C0F0-4BD0-829C-2E1264EC4DFC}" type="datetime1">
              <a:rPr lang="en-US"/>
              <a:pPr>
                <a:defRPr/>
              </a:pPr>
              <a:t>6/30/2011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263B8DC-CBDA-4777-B80D-7042AB5995A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5F3ABB9-FB82-4D7F-9A7B-BFF2424DD2D8}" type="datetime1">
              <a:rPr lang="en-US"/>
              <a:pPr>
                <a:defRPr/>
              </a:pPr>
              <a:t>6/30/2011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B821D74-07AB-4B17-9F52-D0532F8C616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04168A0-240A-41FE-899E-0FF9E9AA2CB6}" type="datetime1">
              <a:rPr lang="en-US"/>
              <a:pPr>
                <a:defRPr/>
              </a:pPr>
              <a:t>6/30/2011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243E4B2-2996-4C1E-B917-0D198AEA4028}"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ED8473F-7134-41F4-AB90-0BD410C18BCE}" type="datetime1">
              <a:rPr lang="en-US"/>
              <a:pPr>
                <a:defRPr/>
              </a:pPr>
              <a:t>6/30/2011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69CF6CD-FDD4-4B97-8C00-1FFCD4D1C92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5E9EFF"/>
            </a:gs>
            <a:gs pos="39999">
              <a:srgbClr val="85C2FF"/>
            </a:gs>
            <a:gs pos="70000">
              <a:srgbClr val="C4D6EB"/>
            </a:gs>
            <a:gs pos="100000">
              <a:srgbClr val="FFEBFA"/>
            </a:gs>
          </a:gsLst>
          <a:lin ang="5400000"/>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cs typeface="Arial" pitchFamily="34" charset="0"/>
              </a:defRPr>
            </a:lvl1pPr>
          </a:lstStyle>
          <a:p>
            <a:pPr>
              <a:defRPr/>
            </a:pPr>
            <a:fld id="{710F003A-6D8F-48CD-A4E5-8A2571EE1374}" type="datetime1">
              <a:rPr lang="en-US"/>
              <a:pPr>
                <a:defRPr/>
              </a:pPr>
              <a:t>6/30/2011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cs typeface="Arial" pitchFamily="34" charset="0"/>
              </a:defRPr>
            </a:lvl1pPr>
          </a:lstStyle>
          <a:p>
            <a:pPr>
              <a:defRPr/>
            </a:pPr>
            <a:fld id="{B9E9BEB4-84C3-4C29-A8EB-3E676F38BBBF}" type="slidenum">
              <a:rPr lang="en-US"/>
              <a:pPr>
                <a:defRPr/>
              </a:pPr>
              <a:t>‹#›</a:t>
            </a:fld>
            <a:endParaRPr lang="en-US"/>
          </a:p>
        </p:txBody>
      </p:sp>
      <p:pic>
        <p:nvPicPr>
          <p:cNvPr id="7" name="Picture 6" descr="legoSide.jpg"/>
          <p:cNvPicPr>
            <a:picLocks noChangeAspect="1"/>
          </p:cNvPicPr>
          <p:nvPr userDrawn="1"/>
        </p:nvPicPr>
        <p:blipFill>
          <a:blip r:embed="rId14" cstate="print">
            <a:lum bright="47000"/>
          </a:blip>
          <a:srcRect l="33333" r="20000"/>
          <a:stretch>
            <a:fillRect/>
          </a:stretch>
        </p:blipFill>
        <p:spPr>
          <a:xfrm>
            <a:off x="0" y="0"/>
            <a:ext cx="1066800" cy="6858000"/>
          </a:xfrm>
          <a:prstGeom prst="rect">
            <a:avLst/>
          </a:prstGeom>
        </p:spPr>
      </p:pic>
    </p:spTree>
  </p:cSld>
  <p:clrMap bg1="lt1" tx1="dk1" bg2="lt2" tx2="dk2" accent1="accent1" accent2="accent2" accent3="accent3" accent4="accent4" accent5="accent5" accent6="accent6" hlink="hlink" folHlink="folHlink"/>
  <p:sldLayoutIdLst>
    <p:sldLayoutId id="2147483855"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Lst>
  <p:txStyles>
    <p:titleStyle>
      <a:lvl1pPr algn="ctr" rtl="0" eaLnBrk="0" fontAlgn="base" hangingPunct="0">
        <a:spcBef>
          <a:spcPct val="0"/>
        </a:spcBef>
        <a:spcAft>
          <a:spcPct val="0"/>
        </a:spcAft>
        <a:defRPr sz="4400" b="1" kern="1200">
          <a:solidFill>
            <a:schemeClr val="tx1"/>
          </a:solidFill>
          <a:latin typeface="+mj-lt"/>
          <a:ea typeface="ＭＳ Ｐゴシック" charset="-128"/>
          <a:cs typeface="ＭＳ Ｐゴシック" charset="-128"/>
        </a:defRPr>
      </a:lvl1pPr>
      <a:lvl2pPr algn="ctr" rtl="0" eaLnBrk="0" fontAlgn="base" hangingPunct="0">
        <a:spcBef>
          <a:spcPct val="0"/>
        </a:spcBef>
        <a:spcAft>
          <a:spcPct val="0"/>
        </a:spcAft>
        <a:defRPr sz="4400" b="1">
          <a:solidFill>
            <a:schemeClr val="tx1"/>
          </a:solidFill>
          <a:latin typeface="Calibri" pitchFamily="34" charset="0"/>
          <a:ea typeface="ＭＳ Ｐゴシック" charset="-128"/>
          <a:cs typeface="ＭＳ Ｐゴシック" charset="-128"/>
        </a:defRPr>
      </a:lvl2pPr>
      <a:lvl3pPr algn="ctr" rtl="0" eaLnBrk="0" fontAlgn="base" hangingPunct="0">
        <a:spcBef>
          <a:spcPct val="0"/>
        </a:spcBef>
        <a:spcAft>
          <a:spcPct val="0"/>
        </a:spcAft>
        <a:defRPr sz="4400" b="1">
          <a:solidFill>
            <a:schemeClr val="tx1"/>
          </a:solidFill>
          <a:latin typeface="Calibri" pitchFamily="34" charset="0"/>
          <a:ea typeface="ＭＳ Ｐゴシック" charset="-128"/>
          <a:cs typeface="ＭＳ Ｐゴシック" charset="-128"/>
        </a:defRPr>
      </a:lvl3pPr>
      <a:lvl4pPr algn="ctr" rtl="0" eaLnBrk="0" fontAlgn="base" hangingPunct="0">
        <a:spcBef>
          <a:spcPct val="0"/>
        </a:spcBef>
        <a:spcAft>
          <a:spcPct val="0"/>
        </a:spcAft>
        <a:defRPr sz="4400" b="1">
          <a:solidFill>
            <a:schemeClr val="tx1"/>
          </a:solidFill>
          <a:latin typeface="Calibri" pitchFamily="34" charset="0"/>
          <a:ea typeface="ＭＳ Ｐゴシック" charset="-128"/>
          <a:cs typeface="ＭＳ Ｐゴシック" charset="-128"/>
        </a:defRPr>
      </a:lvl4pPr>
      <a:lvl5pPr algn="ctr" rtl="0" eaLnBrk="0" fontAlgn="base" hangingPunct="0">
        <a:spcBef>
          <a:spcPct val="0"/>
        </a:spcBef>
        <a:spcAft>
          <a:spcPct val="0"/>
        </a:spcAft>
        <a:defRPr sz="4400" b="1">
          <a:solidFill>
            <a:schemeClr val="tx1"/>
          </a:solidFill>
          <a:latin typeface="Calibri" pitchFamily="34" charset="0"/>
          <a:ea typeface="ＭＳ Ｐゴシック" charset="-128"/>
          <a:cs typeface="ＭＳ Ｐゴシック" charset="-128"/>
        </a:defRPr>
      </a:lvl5pPr>
      <a:lvl6pPr marL="457200" algn="ctr" rtl="0" fontAlgn="base">
        <a:spcBef>
          <a:spcPct val="0"/>
        </a:spcBef>
        <a:spcAft>
          <a:spcPct val="0"/>
        </a:spcAft>
        <a:defRPr sz="4400" b="1">
          <a:solidFill>
            <a:schemeClr val="tx1"/>
          </a:solidFill>
          <a:latin typeface="Calibri" pitchFamily="34" charset="0"/>
        </a:defRPr>
      </a:lvl6pPr>
      <a:lvl7pPr marL="914400" algn="ctr" rtl="0" fontAlgn="base">
        <a:spcBef>
          <a:spcPct val="0"/>
        </a:spcBef>
        <a:spcAft>
          <a:spcPct val="0"/>
        </a:spcAft>
        <a:defRPr sz="4400" b="1">
          <a:solidFill>
            <a:schemeClr val="tx1"/>
          </a:solidFill>
          <a:latin typeface="Calibri" pitchFamily="34" charset="0"/>
        </a:defRPr>
      </a:lvl7pPr>
      <a:lvl8pPr marL="1371600" algn="ctr" rtl="0" fontAlgn="base">
        <a:spcBef>
          <a:spcPct val="0"/>
        </a:spcBef>
        <a:spcAft>
          <a:spcPct val="0"/>
        </a:spcAft>
        <a:defRPr sz="4400" b="1">
          <a:solidFill>
            <a:schemeClr val="tx1"/>
          </a:solidFill>
          <a:latin typeface="Calibri" pitchFamily="34" charset="0"/>
        </a:defRPr>
      </a:lvl8pPr>
      <a:lvl9pPr marL="1828800" algn="ctr" rtl="0" fontAlgn="base">
        <a:spcBef>
          <a:spcPct val="0"/>
        </a:spcBef>
        <a:spcAft>
          <a:spcPct val="0"/>
        </a:spcAft>
        <a:defRPr sz="4400" b="1">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rgbClr val="215968"/>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 typeface="Arial" charset="0"/>
        <a:buChar char="–"/>
        <a:defRPr sz="2800" kern="1200">
          <a:solidFill>
            <a:srgbClr val="215968"/>
          </a:solidFill>
          <a:latin typeface="+mn-lt"/>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rgbClr val="215968"/>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rgbClr val="215968"/>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rgbClr val="215968"/>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1.wmf"/></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gif"/><Relationship Id="rId1" Type="http://schemas.openxmlformats.org/officeDocument/2006/relationships/slideLayout" Target="../slideLayouts/slideLayout1.xml"/><Relationship Id="rId5" Type="http://schemas.openxmlformats.org/officeDocument/2006/relationships/image" Target="../media/image23.gif"/><Relationship Id="rId4" Type="http://schemas.openxmlformats.org/officeDocument/2006/relationships/image" Target="../media/image22.wmf"/></Relationships>
</file>

<file path=ppt/slides/_rels/slide18.xml.rels><?xml version="1.0" encoding="UTF-8" standalone="yes"?>
<Relationships xmlns="http://schemas.openxmlformats.org/package/2006/relationships"><Relationship Id="rId3" Type="http://schemas.openxmlformats.org/officeDocument/2006/relationships/hyperlink" Target="mailto:skgeorge@peer-ed.co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www.iste.org/learn/coaching-white-paper.aspx" TargetMode="External"/><Relationship Id="rId5" Type="http://schemas.openxmlformats.org/officeDocument/2006/relationships/hyperlink" Target="http://peercoachingwebinarbytes.wikispaces.com/" TargetMode="External"/><Relationship Id="rId4" Type="http://schemas.openxmlformats.org/officeDocument/2006/relationships/hyperlink" Target="http://peercoaching2011series.wikispa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9" descr="Greece 081.jpg"/>
          <p:cNvPicPr>
            <a:picLocks noChangeAspect="1"/>
          </p:cNvPicPr>
          <p:nvPr/>
        </p:nvPicPr>
        <p:blipFill>
          <a:blip r:embed="rId3" cstate="print"/>
          <a:srcRect/>
          <a:stretch>
            <a:fillRect/>
          </a:stretch>
        </p:blipFill>
        <p:spPr bwMode="auto">
          <a:xfrm>
            <a:off x="1066800" y="0"/>
            <a:ext cx="8077200" cy="5349240"/>
          </a:xfrm>
          <a:prstGeom prst="rect">
            <a:avLst/>
          </a:prstGeom>
          <a:noFill/>
          <a:ln w="9525">
            <a:noFill/>
            <a:miter lim="800000"/>
            <a:headEnd/>
            <a:tailEnd/>
          </a:ln>
        </p:spPr>
      </p:pic>
      <p:sp>
        <p:nvSpPr>
          <p:cNvPr id="3" name="Title 2"/>
          <p:cNvSpPr>
            <a:spLocks noGrp="1"/>
          </p:cNvSpPr>
          <p:nvPr>
            <p:ph type="ctrTitle"/>
          </p:nvPr>
        </p:nvSpPr>
        <p:spPr>
          <a:xfrm>
            <a:off x="1066800" y="4038600"/>
            <a:ext cx="8077200" cy="1828800"/>
          </a:xfrm>
          <a:prstGeom prst="roundRect">
            <a:avLst/>
          </a:prstGeom>
          <a:solidFill>
            <a:schemeClr val="bg1"/>
          </a:solidFill>
          <a:ln>
            <a:noFill/>
          </a:ln>
        </p:spPr>
        <p:txBody>
          <a:bodyPr rtlCol="0" anchor="t">
            <a:normAutofit/>
          </a:bodyPr>
          <a:lstStyle/>
          <a:p>
            <a:pPr eaLnBrk="1" fontAlgn="auto" hangingPunct="1">
              <a:spcAft>
                <a:spcPts val="0"/>
              </a:spcAft>
              <a:defRPr/>
            </a:pPr>
            <a:r>
              <a:rPr lang="en-US" sz="3600" dirty="0" smtClean="0">
                <a:ea typeface="+mj-ea"/>
                <a:cs typeface="+mj-cs"/>
              </a:rPr>
              <a:t>Building Technology Leaders with </a:t>
            </a:r>
            <a:br>
              <a:rPr lang="en-US" sz="3600" dirty="0" smtClean="0">
                <a:ea typeface="+mj-ea"/>
                <a:cs typeface="+mj-cs"/>
              </a:rPr>
            </a:br>
            <a:r>
              <a:rPr lang="en-US" sz="3600" dirty="0" smtClean="0">
                <a:ea typeface="+mj-ea"/>
                <a:cs typeface="+mj-cs"/>
              </a:rPr>
              <a:t>Peer Coaching</a:t>
            </a:r>
          </a:p>
        </p:txBody>
      </p:sp>
      <p:sp>
        <p:nvSpPr>
          <p:cNvPr id="3076" name="TextBox 15"/>
          <p:cNvSpPr txBox="1">
            <a:spLocks noChangeArrowheads="1"/>
          </p:cNvSpPr>
          <p:nvPr/>
        </p:nvSpPr>
        <p:spPr bwMode="auto">
          <a:xfrm>
            <a:off x="1066800" y="5486400"/>
            <a:ext cx="8077200" cy="446276"/>
          </a:xfrm>
          <a:prstGeom prst="rect">
            <a:avLst/>
          </a:prstGeom>
          <a:solidFill>
            <a:schemeClr val="bg1"/>
          </a:solidFill>
          <a:ln w="9525">
            <a:noFill/>
            <a:miter lim="800000"/>
            <a:headEnd/>
            <a:tailEnd/>
          </a:ln>
        </p:spPr>
        <p:txBody>
          <a:bodyPr wrap="square">
            <a:spAutoFit/>
          </a:bodyPr>
          <a:lstStyle/>
          <a:p>
            <a:pPr algn="ctr"/>
            <a:r>
              <a:rPr lang="en-US" sz="2300" b="1" i="1" dirty="0" smtClean="0">
                <a:solidFill>
                  <a:schemeClr val="accent2"/>
                </a:solidFill>
                <a:latin typeface="Calibri" pitchFamily="34" charset="0"/>
              </a:rPr>
              <a:t>Shelee </a:t>
            </a:r>
            <a:r>
              <a:rPr lang="en-US" sz="2300" b="1" i="1" dirty="0">
                <a:solidFill>
                  <a:schemeClr val="accent2"/>
                </a:solidFill>
                <a:latin typeface="Calibri" pitchFamily="34" charset="0"/>
              </a:rPr>
              <a:t>King </a:t>
            </a:r>
            <a:r>
              <a:rPr lang="en-US" sz="2300" b="1" i="1" dirty="0" smtClean="0">
                <a:solidFill>
                  <a:schemeClr val="accent2"/>
                </a:solidFill>
                <a:latin typeface="Calibri" pitchFamily="34" charset="0"/>
              </a:rPr>
              <a:t>George</a:t>
            </a:r>
            <a:endParaRPr lang="en-US" sz="2300" b="1" i="1" dirty="0">
              <a:solidFill>
                <a:schemeClr val="accent2"/>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Nice to Meet You</a:t>
            </a:r>
            <a:endParaRPr lang="en-US" dirty="0"/>
          </a:p>
        </p:txBody>
      </p:sp>
      <p:pic>
        <p:nvPicPr>
          <p:cNvPr id="7" name="Picture 6" descr="Shelee.JPG"/>
          <p:cNvPicPr>
            <a:picLocks noChangeAspect="1"/>
          </p:cNvPicPr>
          <p:nvPr/>
        </p:nvPicPr>
        <p:blipFill>
          <a:blip r:embed="rId3" cstate="print"/>
          <a:srcRect l="35000" t="20000" r="28333" b="11111"/>
          <a:stretch>
            <a:fillRect/>
          </a:stretch>
        </p:blipFill>
        <p:spPr>
          <a:xfrm>
            <a:off x="1600200" y="1371600"/>
            <a:ext cx="3124200" cy="4475746"/>
          </a:xfrm>
          <a:prstGeom prst="rect">
            <a:avLst/>
          </a:prstGeom>
          <a:ln>
            <a:solidFill>
              <a:schemeClr val="accent1">
                <a:lumMod val="75000"/>
              </a:schemeClr>
            </a:solidFill>
          </a:ln>
        </p:spPr>
      </p:pic>
      <p:sp>
        <p:nvSpPr>
          <p:cNvPr id="10" name="TextBox 9"/>
          <p:cNvSpPr txBox="1"/>
          <p:nvPr/>
        </p:nvSpPr>
        <p:spPr>
          <a:xfrm>
            <a:off x="4724400" y="2895600"/>
            <a:ext cx="4419600" cy="2062103"/>
          </a:xfrm>
          <a:prstGeom prst="rect">
            <a:avLst/>
          </a:prstGeom>
          <a:noFill/>
        </p:spPr>
        <p:txBody>
          <a:bodyPr wrap="square" rtlCol="0">
            <a:spAutoFit/>
          </a:bodyPr>
          <a:lstStyle/>
          <a:p>
            <a:pPr algn="ctr"/>
            <a:r>
              <a:rPr lang="en-US" sz="3200" dirty="0" smtClean="0"/>
              <a:t>Shelee King George </a:t>
            </a:r>
          </a:p>
          <a:p>
            <a:pPr algn="ctr"/>
            <a:r>
              <a:rPr lang="en-US" sz="3200" dirty="0" smtClean="0"/>
              <a:t>Director of Professional </a:t>
            </a:r>
            <a:r>
              <a:rPr lang="en-US" sz="3200" dirty="0" smtClean="0"/>
              <a:t>Learning </a:t>
            </a:r>
            <a:endParaRPr lang="en-US" sz="3200" dirty="0" smtClean="0"/>
          </a:p>
          <a:p>
            <a:pPr algn="ctr"/>
            <a:r>
              <a:rPr lang="en-US" sz="3200" dirty="0" smtClean="0"/>
              <a:t>Peer-Ed</a:t>
            </a:r>
            <a:endParaRPr lang="en-US" sz="3200" dirty="0"/>
          </a:p>
        </p:txBody>
      </p:sp>
      <p:pic>
        <p:nvPicPr>
          <p:cNvPr id="5" name="Picture 8" descr="Peer-Edlogo.jpg"/>
          <p:cNvPicPr>
            <a:picLocks noChangeAspect="1"/>
          </p:cNvPicPr>
          <p:nvPr/>
        </p:nvPicPr>
        <p:blipFill>
          <a:blip r:embed="rId4" cstate="print">
            <a:clrChange>
              <a:clrFrom>
                <a:srgbClr val="FFFFFF"/>
              </a:clrFrom>
              <a:clrTo>
                <a:srgbClr val="FFFFFF">
                  <a:alpha val="0"/>
                </a:srgbClr>
              </a:clrTo>
            </a:clrChange>
          </a:blip>
          <a:srcRect/>
          <a:stretch>
            <a:fillRect/>
          </a:stretch>
        </p:blipFill>
        <p:spPr bwMode="auto">
          <a:xfrm>
            <a:off x="6096000" y="4953000"/>
            <a:ext cx="1651000" cy="381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Poll</a:t>
            </a:r>
            <a:endParaRPr lang="en-US" dirty="0"/>
          </a:p>
        </p:txBody>
      </p:sp>
      <p:sp>
        <p:nvSpPr>
          <p:cNvPr id="3" name="Content Placeholder 2"/>
          <p:cNvSpPr>
            <a:spLocks noGrp="1"/>
          </p:cNvSpPr>
          <p:nvPr>
            <p:ph idx="1"/>
          </p:nvPr>
        </p:nvSpPr>
        <p:spPr>
          <a:xfrm>
            <a:off x="1066800" y="1600200"/>
            <a:ext cx="7620000" cy="4525963"/>
          </a:xfrm>
        </p:spPr>
        <p:txBody>
          <a:bodyPr/>
          <a:lstStyle/>
          <a:p>
            <a:pPr>
              <a:buNone/>
            </a:pPr>
            <a:r>
              <a:rPr lang="en-US" dirty="0" smtClean="0"/>
              <a:t>Are you a</a:t>
            </a:r>
          </a:p>
          <a:p>
            <a:pPr marL="514350" indent="-514350">
              <a:buFont typeface="+mj-lt"/>
              <a:buAutoNum type="alphaUcPeriod"/>
            </a:pPr>
            <a:r>
              <a:rPr lang="en-US" dirty="0" smtClean="0"/>
              <a:t>Administrator</a:t>
            </a:r>
          </a:p>
          <a:p>
            <a:pPr marL="514350" indent="-514350">
              <a:buFont typeface="+mj-lt"/>
              <a:buAutoNum type="alphaUcPeriod"/>
            </a:pPr>
            <a:r>
              <a:rPr lang="en-US" dirty="0" smtClean="0"/>
              <a:t>School leader</a:t>
            </a:r>
          </a:p>
          <a:p>
            <a:pPr marL="514350" indent="-514350">
              <a:buFont typeface="+mj-lt"/>
              <a:buAutoNum type="alphaUcPeriod"/>
            </a:pPr>
            <a:r>
              <a:rPr lang="en-US" dirty="0" smtClean="0"/>
              <a:t>Teacher</a:t>
            </a:r>
          </a:p>
          <a:p>
            <a:pPr marL="514350" indent="-514350">
              <a:buFont typeface="+mj-lt"/>
              <a:buAutoNum type="alphaUcPeriod"/>
            </a:pPr>
            <a:r>
              <a:rPr lang="en-US" dirty="0" smtClean="0"/>
              <a:t>Library Media Specialist</a:t>
            </a:r>
          </a:p>
          <a:p>
            <a:pPr marL="514350" indent="-514350">
              <a:buFont typeface="+mj-lt"/>
              <a:buAutoNum type="alphaUcPeriod"/>
            </a:pPr>
            <a:r>
              <a:rPr lang="en-US" dirty="0" smtClean="0"/>
              <a:t>Tech Integration Specialist</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Coach Poll</a:t>
            </a:r>
            <a:endParaRPr lang="en-US" dirty="0"/>
          </a:p>
        </p:txBody>
      </p:sp>
      <p:sp>
        <p:nvSpPr>
          <p:cNvPr id="3" name="Content Placeholder 2"/>
          <p:cNvSpPr>
            <a:spLocks noGrp="1"/>
          </p:cNvSpPr>
          <p:nvPr>
            <p:ph idx="1"/>
          </p:nvPr>
        </p:nvSpPr>
        <p:spPr>
          <a:xfrm>
            <a:off x="1066800" y="1600200"/>
            <a:ext cx="7543800" cy="4953000"/>
          </a:xfrm>
        </p:spPr>
        <p:txBody>
          <a:bodyPr/>
          <a:lstStyle/>
          <a:p>
            <a:pPr marL="514350" indent="-514350">
              <a:buNone/>
            </a:pPr>
            <a:r>
              <a:rPr lang="en-US" dirty="0" smtClean="0"/>
              <a:t>Are you</a:t>
            </a:r>
          </a:p>
          <a:p>
            <a:pPr marL="514350" indent="-514350">
              <a:buFont typeface="+mj-lt"/>
              <a:buAutoNum type="alphaUcPeriod"/>
            </a:pPr>
            <a:r>
              <a:rPr lang="en-US" dirty="0" smtClean="0"/>
              <a:t>Currently a peer coach</a:t>
            </a:r>
          </a:p>
          <a:p>
            <a:pPr marL="514350" indent="-514350">
              <a:buFont typeface="+mj-lt"/>
              <a:buAutoNum type="alphaUcPeriod"/>
            </a:pPr>
            <a:r>
              <a:rPr lang="en-US" dirty="0" smtClean="0"/>
              <a:t>Currently a teacher who wants to become a peer coach</a:t>
            </a:r>
          </a:p>
          <a:p>
            <a:pPr marL="514350" indent="-514350">
              <a:buFont typeface="+mj-lt"/>
              <a:buAutoNum type="alphaUcPeriod"/>
            </a:pPr>
            <a:r>
              <a:rPr lang="en-US" dirty="0" smtClean="0"/>
              <a:t>Currently an administrator looking to begin a peer coaching program</a:t>
            </a:r>
          </a:p>
          <a:p>
            <a:pPr marL="514350" indent="-514350">
              <a:buFont typeface="+mj-lt"/>
              <a:buAutoNum type="alphaUcPeriod"/>
            </a:pPr>
            <a:r>
              <a:rPr lang="en-US" dirty="0" smtClean="0"/>
              <a:t>Currently a administrator looking to expand an existing program</a:t>
            </a:r>
          </a:p>
          <a:p>
            <a:pPr marL="514350" indent="-514350">
              <a:buFont typeface="+mj-lt"/>
              <a:buAutoNum type="alphaUcPeriod"/>
            </a:pPr>
            <a:r>
              <a:rPr lang="en-US" dirty="0" smtClean="0"/>
              <a:t>Here to learn about coaching</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dirty="0" smtClean="0">
                <a:ea typeface="ＭＳ Ｐゴシック" pitchFamily="34" charset="-128"/>
              </a:rPr>
              <a:t>In This Session</a:t>
            </a:r>
          </a:p>
        </p:txBody>
      </p:sp>
      <p:sp>
        <p:nvSpPr>
          <p:cNvPr id="4099" name="Content Placeholder 4"/>
          <p:cNvSpPr>
            <a:spLocks noGrp="1"/>
          </p:cNvSpPr>
          <p:nvPr>
            <p:ph idx="1"/>
          </p:nvPr>
        </p:nvSpPr>
        <p:spPr/>
        <p:txBody>
          <a:bodyPr/>
          <a:lstStyle/>
          <a:p>
            <a:pPr eaLnBrk="1" hangingPunct="1"/>
            <a:endParaRPr lang="en-US" smtClean="0">
              <a:solidFill>
                <a:srgbClr val="215968"/>
              </a:solidFill>
              <a:ea typeface="ＭＳ Ｐゴシック" pitchFamily="34" charset="-128"/>
            </a:endParaRPr>
          </a:p>
        </p:txBody>
      </p:sp>
      <p:pic>
        <p:nvPicPr>
          <p:cNvPr id="4100" name="Picture 3"/>
          <p:cNvPicPr>
            <a:picLocks noChangeAspect="1" noChangeArrowheads="1"/>
          </p:cNvPicPr>
          <p:nvPr/>
        </p:nvPicPr>
        <p:blipFill>
          <a:blip r:embed="rId3" cstate="print"/>
          <a:srcRect l="21875" t="38000" r="21875" b="14000"/>
          <a:stretch>
            <a:fillRect/>
          </a:stretch>
        </p:blipFill>
        <p:spPr bwMode="auto">
          <a:xfrm>
            <a:off x="0" y="1371600"/>
            <a:ext cx="9144000" cy="5486400"/>
          </a:xfrm>
          <a:prstGeom prst="rect">
            <a:avLst/>
          </a:prstGeom>
          <a:noFill/>
          <a:ln w="9525">
            <a:noFill/>
            <a:miter lim="800000"/>
            <a:headEnd/>
            <a:tailEnd/>
          </a:ln>
        </p:spPr>
      </p:pic>
      <p:pic>
        <p:nvPicPr>
          <p:cNvPr id="4101" name="Picture 5" descr="C:\Users\shelee\AppData\Local\Microsoft\Windows\Temporary Internet Files\Content.IE5\A9WQ4JA6\MC910216357[1].png"/>
          <p:cNvPicPr>
            <a:picLocks noChangeAspect="1" noChangeArrowheads="1"/>
          </p:cNvPicPr>
          <p:nvPr/>
        </p:nvPicPr>
        <p:blipFill>
          <a:blip r:embed="rId4" cstate="print"/>
          <a:srcRect l="14140" t="28571" r="12321" b="18835"/>
          <a:stretch>
            <a:fillRect/>
          </a:stretch>
        </p:blipFill>
        <p:spPr bwMode="auto">
          <a:xfrm>
            <a:off x="0" y="0"/>
            <a:ext cx="1981200"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smtClean="0">
                <a:ea typeface="ＭＳ Ｐゴシック" pitchFamily="34" charset="-128"/>
              </a:rPr>
              <a:t/>
            </a:r>
            <a:br>
              <a:rPr lang="en-US" smtClean="0">
                <a:ea typeface="ＭＳ Ｐゴシック" pitchFamily="34" charset="-128"/>
              </a:rPr>
            </a:br>
            <a:endParaRPr lang="en-US" smtClean="0">
              <a:ea typeface="ＭＳ Ｐゴシック" pitchFamily="34" charset="-128"/>
            </a:endParaRPr>
          </a:p>
        </p:txBody>
      </p:sp>
      <p:pic>
        <p:nvPicPr>
          <p:cNvPr id="5123" name="Picture 2"/>
          <p:cNvPicPr>
            <a:picLocks noGrp="1" noChangeAspect="1" noChangeArrowheads="1"/>
          </p:cNvPicPr>
          <p:nvPr>
            <p:ph idx="1"/>
          </p:nvPr>
        </p:nvPicPr>
        <p:blipFill>
          <a:blip r:embed="rId3" cstate="print"/>
          <a:srcRect l="21590" t="20204" r="20537" b="14136"/>
          <a:stretch>
            <a:fillRect/>
          </a:stretch>
        </p:blipFill>
        <p:spPr>
          <a:xfrm>
            <a:off x="-116884" y="0"/>
            <a:ext cx="9260884" cy="6858000"/>
          </a:xfr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omplete_chart"/>
          <p:cNvPicPr>
            <a:picLocks noChangeAspect="1" noChangeArrowheads="1"/>
          </p:cNvPicPr>
          <p:nvPr/>
        </p:nvPicPr>
        <p:blipFill>
          <a:blip r:embed="rId3" cstate="print"/>
          <a:srcRect/>
          <a:stretch>
            <a:fillRect/>
          </a:stretch>
        </p:blipFill>
        <p:spPr bwMode="auto">
          <a:xfrm>
            <a:off x="525463" y="1143000"/>
            <a:ext cx="8618537" cy="4467225"/>
          </a:xfrm>
          <a:prstGeom prst="rect">
            <a:avLst/>
          </a:prstGeom>
          <a:noFill/>
          <a:ln w="9525">
            <a:noFill/>
            <a:miter lim="800000"/>
            <a:headEnd/>
            <a:tailEnd/>
          </a:ln>
        </p:spPr>
      </p:pic>
      <p:sp>
        <p:nvSpPr>
          <p:cNvPr id="16387" name="Rectangle 3"/>
          <p:cNvSpPr>
            <a:spLocks noGrp="1" noChangeArrowheads="1"/>
          </p:cNvSpPr>
          <p:nvPr>
            <p:ph type="title"/>
          </p:nvPr>
        </p:nvSpPr>
        <p:spPr/>
        <p:txBody>
          <a:bodyPr>
            <a:normAutofit/>
          </a:bodyPr>
          <a:lstStyle/>
          <a:p>
            <a:pPr eaLnBrk="1" fontAlgn="auto" hangingPunct="1">
              <a:spcAft>
                <a:spcPts val="0"/>
              </a:spcAft>
              <a:defRPr/>
            </a:pPr>
            <a:r>
              <a:rPr lang="en-US" dirty="0" smtClean="0"/>
              <a:t>Enabling 21</a:t>
            </a:r>
            <a:r>
              <a:rPr lang="en-US" baseline="30000" dirty="0" smtClean="0"/>
              <a:t>st</a:t>
            </a:r>
            <a:r>
              <a:rPr lang="en-US" dirty="0" smtClean="0"/>
              <a:t>-Century Schools</a:t>
            </a:r>
          </a:p>
        </p:txBody>
      </p:sp>
      <p:sp>
        <p:nvSpPr>
          <p:cNvPr id="10244" name="Rectangle 4"/>
          <p:cNvSpPr>
            <a:spLocks noGrp="1" noChangeArrowheads="1"/>
          </p:cNvSpPr>
          <p:nvPr>
            <p:ph idx="1"/>
          </p:nvPr>
        </p:nvSpPr>
        <p:spPr>
          <a:xfrm>
            <a:off x="1219200" y="2514600"/>
            <a:ext cx="2489200" cy="1200150"/>
          </a:xfrm>
        </p:spPr>
        <p:txBody>
          <a:bodyPr rtlCol="0">
            <a:normAutofit lnSpcReduction="10000"/>
          </a:bodyPr>
          <a:lstStyle/>
          <a:p>
            <a:pPr marL="420624" indent="-384048" eaLnBrk="1" fontAlgn="auto" hangingPunct="1">
              <a:spcAft>
                <a:spcPts val="0"/>
              </a:spcAft>
              <a:buFont typeface="Wingdings" pitchFamily="2" charset="2"/>
              <a:buNone/>
              <a:defRPr/>
            </a:pPr>
            <a:r>
              <a:rPr lang="en-US" sz="2400" dirty="0" smtClean="0"/>
              <a:t>Leadership</a:t>
            </a:r>
          </a:p>
          <a:p>
            <a:pPr marL="420624" indent="-384048" eaLnBrk="1" fontAlgn="auto" hangingPunct="1">
              <a:spcAft>
                <a:spcPts val="0"/>
              </a:spcAft>
              <a:buFont typeface="Wingdings" pitchFamily="2" charset="2"/>
              <a:buNone/>
              <a:defRPr/>
            </a:pPr>
            <a:r>
              <a:rPr lang="en-US" sz="2400" dirty="0" smtClean="0"/>
              <a:t>Teaching/ Learning</a:t>
            </a:r>
          </a:p>
        </p:txBody>
      </p:sp>
      <p:sp>
        <p:nvSpPr>
          <p:cNvPr id="14341" name="Text Box 5"/>
          <p:cNvSpPr txBox="1">
            <a:spLocks noChangeArrowheads="1"/>
          </p:cNvSpPr>
          <p:nvPr/>
        </p:nvSpPr>
        <p:spPr bwMode="auto">
          <a:xfrm>
            <a:off x="4267200" y="1295400"/>
            <a:ext cx="1219200" cy="830263"/>
          </a:xfrm>
          <a:prstGeom prst="rect">
            <a:avLst/>
          </a:prstGeom>
          <a:noFill/>
          <a:ln w="12700">
            <a:noFill/>
            <a:miter lim="800000"/>
            <a:headEnd/>
            <a:tailEnd/>
          </a:ln>
        </p:spPr>
        <p:txBody>
          <a:bodyPr>
            <a:spAutoFit/>
          </a:bodyPr>
          <a:lstStyle/>
          <a:p>
            <a:pPr algn="ctr">
              <a:spcBef>
                <a:spcPct val="50000"/>
              </a:spcBef>
            </a:pPr>
            <a:r>
              <a:rPr lang="en-US" sz="2400" b="1" dirty="0">
                <a:solidFill>
                  <a:schemeClr val="tx2">
                    <a:lumMod val="75000"/>
                  </a:schemeClr>
                </a:solidFill>
                <a:latin typeface="Segoe" pitchFamily="34" charset="0"/>
              </a:rPr>
              <a:t>Policy Leader</a:t>
            </a:r>
          </a:p>
        </p:txBody>
      </p:sp>
      <p:sp>
        <p:nvSpPr>
          <p:cNvPr id="14342" name="Text Box 6"/>
          <p:cNvSpPr txBox="1">
            <a:spLocks noChangeArrowheads="1"/>
          </p:cNvSpPr>
          <p:nvPr/>
        </p:nvSpPr>
        <p:spPr bwMode="auto">
          <a:xfrm>
            <a:off x="4114800" y="2209800"/>
            <a:ext cx="1431925" cy="830263"/>
          </a:xfrm>
          <a:prstGeom prst="rect">
            <a:avLst/>
          </a:prstGeom>
          <a:noFill/>
          <a:ln w="12700">
            <a:noFill/>
            <a:miter lim="800000"/>
            <a:headEnd/>
            <a:tailEnd/>
          </a:ln>
        </p:spPr>
        <p:txBody>
          <a:bodyPr>
            <a:spAutoFit/>
          </a:bodyPr>
          <a:lstStyle/>
          <a:p>
            <a:pPr algn="ctr">
              <a:spcBef>
                <a:spcPct val="50000"/>
              </a:spcBef>
            </a:pPr>
            <a:r>
              <a:rPr lang="en-US" sz="2400" b="1" dirty="0">
                <a:solidFill>
                  <a:schemeClr val="tx2">
                    <a:lumMod val="75000"/>
                  </a:schemeClr>
                </a:solidFill>
                <a:latin typeface="Segoe" pitchFamily="34" charset="0"/>
              </a:rPr>
              <a:t>School Leaders</a:t>
            </a:r>
          </a:p>
        </p:txBody>
      </p:sp>
      <p:sp>
        <p:nvSpPr>
          <p:cNvPr id="14343" name="Text Box 7"/>
          <p:cNvSpPr txBox="1">
            <a:spLocks noChangeArrowheads="1"/>
          </p:cNvSpPr>
          <p:nvPr/>
        </p:nvSpPr>
        <p:spPr bwMode="auto">
          <a:xfrm>
            <a:off x="4038600" y="3048000"/>
            <a:ext cx="1549400" cy="830263"/>
          </a:xfrm>
          <a:prstGeom prst="rect">
            <a:avLst/>
          </a:prstGeom>
          <a:noFill/>
          <a:ln w="12700">
            <a:noFill/>
            <a:miter lim="800000"/>
            <a:headEnd/>
            <a:tailEnd/>
          </a:ln>
        </p:spPr>
        <p:txBody>
          <a:bodyPr>
            <a:spAutoFit/>
          </a:bodyPr>
          <a:lstStyle/>
          <a:p>
            <a:pPr algn="ctr">
              <a:spcBef>
                <a:spcPct val="50000"/>
              </a:spcBef>
            </a:pPr>
            <a:r>
              <a:rPr lang="en-US" sz="2400" b="1" dirty="0">
                <a:solidFill>
                  <a:schemeClr val="tx2">
                    <a:lumMod val="75000"/>
                  </a:schemeClr>
                </a:solidFill>
                <a:latin typeface="Segoe" pitchFamily="34" charset="0"/>
              </a:rPr>
              <a:t>Teacher </a:t>
            </a:r>
            <a:br>
              <a:rPr lang="en-US" sz="2400" b="1" dirty="0">
                <a:solidFill>
                  <a:schemeClr val="tx2">
                    <a:lumMod val="75000"/>
                  </a:schemeClr>
                </a:solidFill>
                <a:latin typeface="Segoe" pitchFamily="34" charset="0"/>
              </a:rPr>
            </a:br>
            <a:r>
              <a:rPr lang="en-US" sz="2400" b="1" dirty="0">
                <a:solidFill>
                  <a:schemeClr val="tx2">
                    <a:lumMod val="75000"/>
                  </a:schemeClr>
                </a:solidFill>
                <a:latin typeface="Segoe" pitchFamily="34" charset="0"/>
              </a:rPr>
              <a:t>Leaders</a:t>
            </a:r>
          </a:p>
        </p:txBody>
      </p:sp>
      <p:sp>
        <p:nvSpPr>
          <p:cNvPr id="14344" name="Text Box 8"/>
          <p:cNvSpPr txBox="1">
            <a:spLocks noChangeArrowheads="1"/>
          </p:cNvSpPr>
          <p:nvPr/>
        </p:nvSpPr>
        <p:spPr bwMode="auto">
          <a:xfrm>
            <a:off x="3733800" y="3886200"/>
            <a:ext cx="2133600" cy="461963"/>
          </a:xfrm>
          <a:prstGeom prst="rect">
            <a:avLst/>
          </a:prstGeom>
          <a:noFill/>
          <a:ln w="12700">
            <a:noFill/>
            <a:miter lim="800000"/>
            <a:headEnd/>
            <a:tailEnd/>
          </a:ln>
        </p:spPr>
        <p:txBody>
          <a:bodyPr>
            <a:spAutoFit/>
          </a:bodyPr>
          <a:lstStyle/>
          <a:p>
            <a:pPr algn="ctr">
              <a:spcBef>
                <a:spcPct val="50000"/>
              </a:spcBef>
            </a:pPr>
            <a:r>
              <a:rPr lang="en-US" sz="2400" b="1" dirty="0">
                <a:solidFill>
                  <a:schemeClr val="tx2">
                    <a:lumMod val="75000"/>
                  </a:schemeClr>
                </a:solidFill>
                <a:latin typeface="Segoe" pitchFamily="34" charset="0"/>
              </a:rPr>
              <a:t>Teachers</a:t>
            </a:r>
          </a:p>
        </p:txBody>
      </p:sp>
      <p:sp>
        <p:nvSpPr>
          <p:cNvPr id="14345" name="Text Box 9"/>
          <p:cNvSpPr txBox="1">
            <a:spLocks noChangeArrowheads="1"/>
          </p:cNvSpPr>
          <p:nvPr/>
        </p:nvSpPr>
        <p:spPr bwMode="auto">
          <a:xfrm>
            <a:off x="3505200" y="4648200"/>
            <a:ext cx="2667000" cy="461665"/>
          </a:xfrm>
          <a:prstGeom prst="rect">
            <a:avLst/>
          </a:prstGeom>
          <a:noFill/>
          <a:ln w="12700">
            <a:noFill/>
            <a:miter lim="800000"/>
            <a:headEnd/>
            <a:tailEnd/>
          </a:ln>
        </p:spPr>
        <p:txBody>
          <a:bodyPr>
            <a:spAutoFit/>
          </a:bodyPr>
          <a:lstStyle/>
          <a:p>
            <a:pPr algn="ctr">
              <a:spcBef>
                <a:spcPct val="50000"/>
              </a:spcBef>
            </a:pPr>
            <a:r>
              <a:rPr lang="en-US" sz="2400" b="1" dirty="0">
                <a:solidFill>
                  <a:sysClr val="windowText" lastClr="000000"/>
                </a:solidFill>
                <a:latin typeface="Segoe" pitchFamily="34" charset="0"/>
              </a:rPr>
              <a:t>Students</a:t>
            </a:r>
          </a:p>
        </p:txBody>
      </p:sp>
      <p:sp>
        <p:nvSpPr>
          <p:cNvPr id="14346" name="Rectangle 17"/>
          <p:cNvSpPr>
            <a:spLocks noChangeArrowheads="1"/>
          </p:cNvSpPr>
          <p:nvPr/>
        </p:nvSpPr>
        <p:spPr bwMode="auto">
          <a:xfrm>
            <a:off x="7315200" y="5257800"/>
            <a:ext cx="2057400" cy="830997"/>
          </a:xfrm>
          <a:prstGeom prst="rect">
            <a:avLst/>
          </a:prstGeom>
          <a:noFill/>
          <a:ln w="9525">
            <a:noFill/>
            <a:miter lim="800000"/>
            <a:headEnd/>
            <a:tailEnd/>
          </a:ln>
        </p:spPr>
        <p:txBody>
          <a:bodyPr>
            <a:spAutoFit/>
          </a:bodyPr>
          <a:lstStyle/>
          <a:p>
            <a:r>
              <a:rPr lang="en-US" sz="2400" dirty="0">
                <a:solidFill>
                  <a:schemeClr val="tx2">
                    <a:lumMod val="75000"/>
                  </a:schemeClr>
                </a:solidFill>
              </a:rPr>
              <a:t>Teaching/ Learning</a:t>
            </a:r>
          </a:p>
        </p:txBody>
      </p:sp>
      <p:sp>
        <p:nvSpPr>
          <p:cNvPr id="14347" name="Rectangle 18"/>
          <p:cNvSpPr>
            <a:spLocks noChangeArrowheads="1"/>
          </p:cNvSpPr>
          <p:nvPr/>
        </p:nvSpPr>
        <p:spPr bwMode="auto">
          <a:xfrm>
            <a:off x="990600" y="5181600"/>
            <a:ext cx="3020827" cy="830997"/>
          </a:xfrm>
          <a:prstGeom prst="rect">
            <a:avLst/>
          </a:prstGeom>
          <a:noFill/>
          <a:ln w="9525">
            <a:noFill/>
            <a:miter lim="800000"/>
            <a:headEnd/>
            <a:tailEnd/>
          </a:ln>
        </p:spPr>
        <p:txBody>
          <a:bodyPr wrap="none">
            <a:spAutoFit/>
          </a:bodyPr>
          <a:lstStyle/>
          <a:p>
            <a:r>
              <a:rPr lang="en-US" sz="2400" dirty="0">
                <a:solidFill>
                  <a:schemeClr val="tx2">
                    <a:lumMod val="75000"/>
                  </a:schemeClr>
                </a:solidFill>
              </a:rPr>
              <a:t>Available and </a:t>
            </a:r>
          </a:p>
          <a:p>
            <a:r>
              <a:rPr lang="en-US" sz="2400" dirty="0">
                <a:solidFill>
                  <a:schemeClr val="tx2">
                    <a:lumMod val="75000"/>
                  </a:schemeClr>
                </a:solidFill>
              </a:rPr>
              <a:t>emerging technologies</a:t>
            </a:r>
          </a:p>
        </p:txBody>
      </p:sp>
      <p:pic>
        <p:nvPicPr>
          <p:cNvPr id="14348" name="Picture 12"/>
          <p:cNvPicPr>
            <a:picLocks noChangeAspect="1" noChangeArrowheads="1"/>
          </p:cNvPicPr>
          <p:nvPr/>
        </p:nvPicPr>
        <p:blipFill>
          <a:blip r:embed="rId4" cstate="print"/>
          <a:srcRect l="64375" t="83000" r="23125" b="10001"/>
          <a:stretch>
            <a:fillRect/>
          </a:stretch>
        </p:blipFill>
        <p:spPr bwMode="auto">
          <a:xfrm>
            <a:off x="5181600" y="6324600"/>
            <a:ext cx="1981200" cy="533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pPr algn="ctr" eaLnBrk="1" hangingPunct="1">
              <a:defRPr/>
            </a:pPr>
            <a:r>
              <a:rPr lang="en-US" b="1" dirty="0" smtClean="0"/>
              <a:t>Classroom Impact</a:t>
            </a:r>
          </a:p>
        </p:txBody>
      </p:sp>
      <p:graphicFrame>
        <p:nvGraphicFramePr>
          <p:cNvPr id="192841" name="Group 329"/>
          <p:cNvGraphicFramePr>
            <a:graphicFrameLocks noGrp="1"/>
          </p:cNvGraphicFramePr>
          <p:nvPr>
            <p:ph sz="half" idx="1"/>
          </p:nvPr>
        </p:nvGraphicFramePr>
        <p:xfrm>
          <a:off x="685800" y="1219200"/>
          <a:ext cx="8153400" cy="2819402"/>
        </p:xfrm>
        <a:graphic>
          <a:graphicData uri="http://schemas.openxmlformats.org/drawingml/2006/table">
            <a:tbl>
              <a:tblPr/>
              <a:tblGrid>
                <a:gridCol w="1983259"/>
                <a:gridCol w="2056714"/>
                <a:gridCol w="2130168"/>
                <a:gridCol w="1983259"/>
              </a:tblGrid>
              <a:tr h="860425">
                <a:tc>
                  <a:txBody>
                    <a:bodyPr/>
                    <a:lstStyle/>
                    <a:p>
                      <a:pPr marL="460375" marR="0" lvl="0" indent="-460375"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FFFF"/>
                          </a:solidFill>
                          <a:effectLst/>
                          <a:latin typeface="Arial" charset="0"/>
                        </a:rPr>
                        <a:t>Type of</a:t>
                      </a:r>
                    </a:p>
                    <a:p>
                      <a:pPr marL="460375" marR="0" lvl="0" indent="-460375"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FFFF"/>
                          </a:solidFill>
                          <a:effectLst/>
                          <a:latin typeface="Arial" charset="0"/>
                        </a:rPr>
                        <a:t>Training</a:t>
                      </a:r>
                      <a:endParaRPr kumimoji="0" lang="en-US" sz="2400" b="1" i="0" u="none" strike="noStrike" cap="none" normalizeH="0" baseline="0" dirty="0" smtClean="0">
                        <a:ln>
                          <a:noFill/>
                        </a:ln>
                        <a:solidFill>
                          <a:schemeClr val="tx1"/>
                        </a:solidFill>
                        <a:effectLst/>
                        <a:latin typeface="Arial" charset="0"/>
                      </a:endParaRPr>
                    </a:p>
                  </a:txBody>
                  <a:tcPr marL="91436" marR="91436" marT="45718" marB="45718" anchor="ctr" horzOverflow="overflow">
                    <a:lnL w="12700"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B6E9A"/>
                    </a:solidFill>
                  </a:tcPr>
                </a:tc>
                <a:tc>
                  <a:txBody>
                    <a:bodyPr/>
                    <a:lstStyle/>
                    <a:p>
                      <a:pPr marL="460375" marR="0" lvl="0" indent="-460375"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FFFFFF"/>
                          </a:solidFill>
                          <a:effectLst/>
                          <a:latin typeface="Arial" charset="0"/>
                        </a:rPr>
                        <a:t>Knowledge</a:t>
                      </a:r>
                    </a:p>
                    <a:p>
                      <a:pPr marL="460375" marR="0" lvl="0" indent="-460375"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FFFFFF"/>
                          </a:solidFill>
                          <a:effectLst/>
                          <a:latin typeface="Arial" charset="0"/>
                        </a:rPr>
                        <a:t>Mastery </a:t>
                      </a:r>
                      <a:endParaRPr kumimoji="0" lang="en-US" sz="2400" b="0" i="0" u="none" strike="noStrike" cap="none" normalizeH="0" baseline="0" smtClean="0">
                        <a:ln>
                          <a:noFill/>
                        </a:ln>
                        <a:solidFill>
                          <a:schemeClr val="tx1"/>
                        </a:solidFill>
                        <a:effectLst/>
                        <a:latin typeface="Arial" charset="0"/>
                      </a:endParaRPr>
                    </a:p>
                  </a:txBody>
                  <a:tcPr marL="91436" marR="91436"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B6E9A"/>
                    </a:solidFill>
                  </a:tcPr>
                </a:tc>
                <a:tc>
                  <a:txBody>
                    <a:bodyPr/>
                    <a:lstStyle/>
                    <a:p>
                      <a:pPr marL="460375" marR="0" lvl="0" indent="-460375"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FFFFFF"/>
                          </a:solidFill>
                          <a:effectLst/>
                          <a:latin typeface="Arial" charset="0"/>
                        </a:rPr>
                        <a:t>Skill</a:t>
                      </a:r>
                    </a:p>
                    <a:p>
                      <a:pPr marL="460375" marR="0" lvl="0" indent="-460375"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FFFFFF"/>
                          </a:solidFill>
                          <a:effectLst/>
                          <a:latin typeface="Arial" charset="0"/>
                        </a:rPr>
                        <a:t>Acquisition</a:t>
                      </a:r>
                      <a:endParaRPr kumimoji="0" lang="en-US" sz="2400" b="0" i="0" u="none" strike="noStrike" cap="none" normalizeH="0" baseline="0" smtClean="0">
                        <a:ln>
                          <a:noFill/>
                        </a:ln>
                        <a:solidFill>
                          <a:schemeClr val="tx1"/>
                        </a:solidFill>
                        <a:effectLst/>
                        <a:latin typeface="Arial" charset="0"/>
                      </a:endParaRPr>
                    </a:p>
                  </a:txBody>
                  <a:tcPr marL="91436" marR="91436"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B6E9A"/>
                    </a:solidFill>
                  </a:tcPr>
                </a:tc>
                <a:tc>
                  <a:txBody>
                    <a:bodyPr/>
                    <a:lstStyle/>
                    <a:p>
                      <a:pPr marL="460375" marR="0" lvl="0" indent="-460375"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FFFFFF"/>
                          </a:solidFill>
                          <a:effectLst/>
                          <a:latin typeface="Arial" charset="0"/>
                        </a:rPr>
                        <a:t>Classroom</a:t>
                      </a:r>
                    </a:p>
                    <a:p>
                      <a:pPr marL="460375" marR="0" lvl="0" indent="-460375"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FFFFFF"/>
                          </a:solidFill>
                          <a:effectLst/>
                          <a:latin typeface="Arial" charset="0"/>
                        </a:rPr>
                        <a:t>Application</a:t>
                      </a:r>
                      <a:endParaRPr kumimoji="0" lang="en-US" sz="2400" b="0" i="0" u="none" strike="noStrike" cap="none" normalizeH="0" baseline="0" smtClean="0">
                        <a:ln>
                          <a:noFill/>
                        </a:ln>
                        <a:solidFill>
                          <a:schemeClr val="tx1"/>
                        </a:solidFill>
                        <a:effectLst/>
                        <a:latin typeface="Arial" charset="0"/>
                      </a:endParaRPr>
                    </a:p>
                  </a:txBody>
                  <a:tcPr marL="91436" marR="91436"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B6E9A"/>
                    </a:solidFill>
                  </a:tcPr>
                </a:tc>
              </a:tr>
              <a:tr h="493713">
                <a:tc>
                  <a:txBody>
                    <a:bodyPr/>
                    <a:lstStyle/>
                    <a:p>
                      <a:pPr marL="460375" marR="0" lvl="0" indent="-460375"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rPr>
                        <a:t>Theory </a:t>
                      </a:r>
                      <a:endParaRPr kumimoji="0" lang="en-US" sz="2400" b="0" i="0" u="none" strike="noStrike" cap="none" normalizeH="0" baseline="0" smtClean="0">
                        <a:ln>
                          <a:noFill/>
                        </a:ln>
                        <a:solidFill>
                          <a:schemeClr val="tx1"/>
                        </a:solidFill>
                        <a:effectLst/>
                        <a:latin typeface="Arial" charset="0"/>
                      </a:endParaRPr>
                    </a:p>
                  </a:txBody>
                  <a:tcPr marL="91436" marR="91436" marT="45718" marB="45718" horzOverflow="overflow">
                    <a:lnL w="12700"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6F3D9"/>
                    </a:solidFill>
                  </a:tcPr>
                </a:tc>
                <a:tc>
                  <a:txBody>
                    <a:bodyPr/>
                    <a:lstStyle/>
                    <a:p>
                      <a:pPr marL="460375" marR="0" lvl="0" indent="-460375"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rPr>
                        <a:t>85%</a:t>
                      </a:r>
                      <a:endParaRPr kumimoji="0" lang="en-US" sz="2400" b="0" i="0" u="none" strike="noStrike" cap="none" normalizeH="0" baseline="0" smtClean="0">
                        <a:ln>
                          <a:noFill/>
                        </a:ln>
                        <a:solidFill>
                          <a:schemeClr val="tx1"/>
                        </a:solidFill>
                        <a:effectLst/>
                        <a:latin typeface="Arial" charset="0"/>
                      </a:endParaRPr>
                    </a:p>
                  </a:txBody>
                  <a:tcPr marL="91436" marR="91436"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6F3D9"/>
                    </a:solidFill>
                  </a:tcPr>
                </a:tc>
                <a:tc>
                  <a:txBody>
                    <a:bodyPr/>
                    <a:lstStyle/>
                    <a:p>
                      <a:pPr marL="460375" marR="0" lvl="0" indent="-460375"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charset="0"/>
                        </a:rPr>
                        <a:t>15%</a:t>
                      </a:r>
                      <a:endParaRPr kumimoji="0" lang="en-US" sz="2400" b="0" i="0" u="none" strike="noStrike" cap="none" normalizeH="0" baseline="0" dirty="0" smtClean="0">
                        <a:ln>
                          <a:noFill/>
                        </a:ln>
                        <a:solidFill>
                          <a:schemeClr val="tx1"/>
                        </a:solidFill>
                        <a:effectLst/>
                        <a:latin typeface="Arial" charset="0"/>
                      </a:endParaRPr>
                    </a:p>
                  </a:txBody>
                  <a:tcPr marL="91436" marR="91436"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6F3D9"/>
                    </a:solidFill>
                  </a:tcPr>
                </a:tc>
                <a:tc>
                  <a:txBody>
                    <a:bodyPr/>
                    <a:lstStyle/>
                    <a:p>
                      <a:pPr marL="460375" marR="0" lvl="0" indent="-460375"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rPr>
                        <a:t>5-10%</a:t>
                      </a:r>
                      <a:endParaRPr kumimoji="0" lang="en-US" sz="2400" b="0" i="0" u="none" strike="noStrike" cap="none" normalizeH="0" baseline="0" smtClean="0">
                        <a:ln>
                          <a:noFill/>
                        </a:ln>
                        <a:solidFill>
                          <a:schemeClr val="tx1"/>
                        </a:solidFill>
                        <a:effectLst/>
                        <a:latin typeface="Arial" charset="0"/>
                      </a:endParaRPr>
                    </a:p>
                  </a:txBody>
                  <a:tcPr marL="91436" marR="91436" marT="45718" marB="45718" horzOverflow="overflow">
                    <a:lnL w="12700" cap="flat" cmpd="sng" algn="ctr">
                      <a:solidFill>
                        <a:schemeClr val="tx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6F3D9"/>
                    </a:solidFill>
                  </a:tcPr>
                </a:tc>
              </a:tr>
              <a:tr h="477838">
                <a:tc>
                  <a:txBody>
                    <a:bodyPr/>
                    <a:lstStyle/>
                    <a:p>
                      <a:pPr marL="460375" marR="0" lvl="0" indent="-460375"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Arial" charset="0"/>
                        </a:rPr>
                        <a:t>PLUS</a:t>
                      </a:r>
                      <a:endParaRPr kumimoji="0" lang="en-US" sz="2400" b="0" i="0" u="none" strike="noStrike" cap="none" normalizeH="0" baseline="0" dirty="0" smtClean="0">
                        <a:ln>
                          <a:noFill/>
                        </a:ln>
                        <a:solidFill>
                          <a:schemeClr val="tx1"/>
                        </a:solidFill>
                        <a:effectLst/>
                        <a:latin typeface="Arial" charset="0"/>
                      </a:endParaRPr>
                    </a:p>
                  </a:txBody>
                  <a:tcPr marL="91436" marR="91436" marT="45718" marB="45718" horzOverflow="overflow">
                    <a:lnL w="12700"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6F3D9"/>
                    </a:solidFill>
                  </a:tcPr>
                </a:tc>
                <a:tc>
                  <a:txBody>
                    <a:bodyPr/>
                    <a:lstStyle/>
                    <a:p>
                      <a:pPr marL="0" marR="0" lvl="0" indent="0" algn="l" defTabSz="914400" rtl="0" eaLnBrk="1" fontAlgn="base" latinLnBrk="0" hangingPunct="1">
                        <a:lnSpc>
                          <a:spcPct val="90000"/>
                        </a:lnSpc>
                        <a:spcBef>
                          <a:spcPct val="30000"/>
                        </a:spcBef>
                        <a:spcAft>
                          <a:spcPct val="0"/>
                        </a:spcAft>
                        <a:buClr>
                          <a:schemeClr val="tx2"/>
                        </a:buClr>
                        <a:buSzTx/>
                        <a:buFont typeface="Wingdings" pitchFamily="2" charset="2"/>
                        <a:buNone/>
                        <a:tabLst/>
                      </a:pP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marL="91436" marR="91436"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6F3D9"/>
                    </a:solidFill>
                  </a:tcPr>
                </a:tc>
                <a:tc>
                  <a:txBody>
                    <a:bodyPr/>
                    <a:lstStyle/>
                    <a:p>
                      <a:pPr marL="0" marR="0" lvl="0" indent="0" algn="l" defTabSz="914400" rtl="0" eaLnBrk="1" fontAlgn="base" latinLnBrk="0" hangingPunct="1">
                        <a:lnSpc>
                          <a:spcPct val="90000"/>
                        </a:lnSpc>
                        <a:spcBef>
                          <a:spcPct val="30000"/>
                        </a:spcBef>
                        <a:spcAft>
                          <a:spcPct val="0"/>
                        </a:spcAft>
                        <a:buClr>
                          <a:schemeClr val="tx2"/>
                        </a:buClr>
                        <a:buSzTx/>
                        <a:buFont typeface="Wingdings" pitchFamily="2" charset="2"/>
                        <a:buNone/>
                        <a:tabLst/>
                      </a:pP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marL="91436" marR="91436"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6F3D9"/>
                    </a:solidFill>
                  </a:tcPr>
                </a:tc>
                <a:tc>
                  <a:txBody>
                    <a:bodyPr/>
                    <a:lstStyle/>
                    <a:p>
                      <a:pPr marL="0" marR="0" lvl="0" indent="0" algn="l" defTabSz="914400" rtl="0" eaLnBrk="1" fontAlgn="base" latinLnBrk="0" hangingPunct="1">
                        <a:lnSpc>
                          <a:spcPct val="90000"/>
                        </a:lnSpc>
                        <a:spcBef>
                          <a:spcPct val="30000"/>
                        </a:spcBef>
                        <a:spcAft>
                          <a:spcPct val="0"/>
                        </a:spcAft>
                        <a:buClr>
                          <a:schemeClr val="tx2"/>
                        </a:buClr>
                        <a:buSzTx/>
                        <a:buFont typeface="Wingdings" pitchFamily="2" charset="2"/>
                        <a:buNone/>
                        <a:tabLst/>
                      </a:pP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marL="91436" marR="91436" marT="45718" marB="45718" horzOverflow="overflow">
                    <a:lnL w="12700" cap="flat" cmpd="sng" algn="ctr">
                      <a:solidFill>
                        <a:schemeClr val="tx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6F3D9"/>
                    </a:solidFill>
                  </a:tcPr>
                </a:tc>
              </a:tr>
              <a:tr h="493713">
                <a:tc>
                  <a:txBody>
                    <a:bodyPr/>
                    <a:lstStyle/>
                    <a:p>
                      <a:pPr marL="460375" marR="0" lvl="0" indent="-460375"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rPr>
                        <a:t>Practice </a:t>
                      </a:r>
                      <a:endParaRPr kumimoji="0" lang="en-US" sz="2400" b="0" i="0" u="none" strike="noStrike" cap="none" normalizeH="0" baseline="0" smtClean="0">
                        <a:ln>
                          <a:noFill/>
                        </a:ln>
                        <a:solidFill>
                          <a:schemeClr val="tx1"/>
                        </a:solidFill>
                        <a:effectLst/>
                        <a:latin typeface="Arial" charset="0"/>
                      </a:endParaRPr>
                    </a:p>
                  </a:txBody>
                  <a:tcPr marL="91436" marR="91436" marT="45718" marB="45718" horzOverflow="overflow">
                    <a:lnL w="12700"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6F3D9"/>
                    </a:solidFill>
                  </a:tcPr>
                </a:tc>
                <a:tc>
                  <a:txBody>
                    <a:bodyPr/>
                    <a:lstStyle/>
                    <a:p>
                      <a:pPr marL="460375" marR="0" lvl="0" indent="-460375"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rPr>
                        <a:t>85%</a:t>
                      </a:r>
                      <a:endParaRPr kumimoji="0" lang="en-US" sz="2400" b="0" i="0" u="none" strike="noStrike" cap="none" normalizeH="0" baseline="0" smtClean="0">
                        <a:ln>
                          <a:noFill/>
                        </a:ln>
                        <a:solidFill>
                          <a:schemeClr val="tx1"/>
                        </a:solidFill>
                        <a:effectLst/>
                        <a:latin typeface="Arial" charset="0"/>
                      </a:endParaRPr>
                    </a:p>
                  </a:txBody>
                  <a:tcPr marL="91436" marR="91436"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6F3D9"/>
                    </a:solidFill>
                  </a:tcPr>
                </a:tc>
                <a:tc>
                  <a:txBody>
                    <a:bodyPr/>
                    <a:lstStyle/>
                    <a:p>
                      <a:pPr marL="460375" marR="0" lvl="0" indent="-460375"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rPr>
                        <a:t>80%</a:t>
                      </a:r>
                      <a:endParaRPr kumimoji="0" lang="en-US" sz="2400" b="0" i="0" u="none" strike="noStrike" cap="none" normalizeH="0" baseline="0" smtClean="0">
                        <a:ln>
                          <a:noFill/>
                        </a:ln>
                        <a:solidFill>
                          <a:schemeClr val="tx1"/>
                        </a:solidFill>
                        <a:effectLst/>
                        <a:latin typeface="Arial" charset="0"/>
                      </a:endParaRPr>
                    </a:p>
                  </a:txBody>
                  <a:tcPr marL="91436" marR="91436"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6F3D9"/>
                    </a:solidFill>
                  </a:tcPr>
                </a:tc>
                <a:tc>
                  <a:txBody>
                    <a:bodyPr/>
                    <a:lstStyle/>
                    <a:p>
                      <a:pPr marL="460375" marR="0" lvl="0" indent="-460375"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rPr>
                        <a:t>10-15%</a:t>
                      </a:r>
                      <a:endParaRPr kumimoji="0" lang="en-US" sz="2400" b="0" i="0" u="none" strike="noStrike" cap="none" normalizeH="0" baseline="0" smtClean="0">
                        <a:ln>
                          <a:noFill/>
                        </a:ln>
                        <a:solidFill>
                          <a:schemeClr val="tx1"/>
                        </a:solidFill>
                        <a:effectLst/>
                        <a:latin typeface="Arial" charset="0"/>
                      </a:endParaRPr>
                    </a:p>
                  </a:txBody>
                  <a:tcPr marL="91436" marR="91436" marT="45718" marB="45718" horzOverflow="overflow">
                    <a:lnL w="12700" cap="flat" cmpd="sng" algn="ctr">
                      <a:solidFill>
                        <a:schemeClr val="tx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6F3D9"/>
                    </a:solidFill>
                  </a:tcPr>
                </a:tc>
              </a:tr>
              <a:tr h="493713">
                <a:tc>
                  <a:txBody>
                    <a:bodyPr/>
                    <a:lstStyle/>
                    <a:p>
                      <a:pPr marL="460375" marR="0" lvl="0" indent="-460375"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rPr>
                        <a:t>PLUS</a:t>
                      </a:r>
                      <a:endParaRPr kumimoji="0" lang="en-US" sz="2400" b="0" i="0" u="none" strike="noStrike" cap="none" normalizeH="0" baseline="0" smtClean="0">
                        <a:ln>
                          <a:noFill/>
                        </a:ln>
                        <a:solidFill>
                          <a:schemeClr val="tx1"/>
                        </a:solidFill>
                        <a:effectLst/>
                        <a:latin typeface="Arial" charset="0"/>
                      </a:endParaRPr>
                    </a:p>
                  </a:txBody>
                  <a:tcPr marL="91436" marR="91436" marT="45718" marB="45718" horzOverflow="overflow">
                    <a:lnL w="12700"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6F3D9"/>
                    </a:solidFill>
                  </a:tcPr>
                </a:tc>
                <a:tc>
                  <a:txBody>
                    <a:bodyPr/>
                    <a:lstStyle/>
                    <a:p>
                      <a:pPr marL="0" marR="0" lvl="0" indent="0" algn="l" defTabSz="914400" rtl="0" eaLnBrk="1" fontAlgn="base" latinLnBrk="0" hangingPunct="1">
                        <a:lnSpc>
                          <a:spcPct val="90000"/>
                        </a:lnSpc>
                        <a:spcBef>
                          <a:spcPct val="30000"/>
                        </a:spcBef>
                        <a:spcAft>
                          <a:spcPct val="0"/>
                        </a:spcAft>
                        <a:buClr>
                          <a:schemeClr val="tx2"/>
                        </a:buClr>
                        <a:buSzTx/>
                        <a:buFont typeface="Wingdings" pitchFamily="2" charset="2"/>
                        <a:buNone/>
                        <a:tabLst/>
                      </a:pP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marL="91436" marR="91436"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6F3D9"/>
                    </a:solidFill>
                  </a:tcPr>
                </a:tc>
                <a:tc>
                  <a:txBody>
                    <a:bodyPr/>
                    <a:lstStyle/>
                    <a:p>
                      <a:pPr marL="0" marR="0" lvl="0" indent="0" algn="l" defTabSz="914400" rtl="0" eaLnBrk="1" fontAlgn="base" latinLnBrk="0" hangingPunct="1">
                        <a:lnSpc>
                          <a:spcPct val="90000"/>
                        </a:lnSpc>
                        <a:spcBef>
                          <a:spcPct val="30000"/>
                        </a:spcBef>
                        <a:spcAft>
                          <a:spcPct val="0"/>
                        </a:spcAft>
                        <a:buClr>
                          <a:schemeClr val="tx2"/>
                        </a:buClr>
                        <a:buSzTx/>
                        <a:buFont typeface="Wingdings" pitchFamily="2" charset="2"/>
                        <a:buNone/>
                        <a:tabLst/>
                      </a:pP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marL="91436" marR="91436"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6F3D9"/>
                    </a:solidFill>
                  </a:tcPr>
                </a:tc>
                <a:tc>
                  <a:txBody>
                    <a:bodyPr/>
                    <a:lstStyle/>
                    <a:p>
                      <a:pPr marL="0" marR="0" lvl="0" indent="0" algn="l" defTabSz="914400" rtl="0" eaLnBrk="1" fontAlgn="base" latinLnBrk="0" hangingPunct="1">
                        <a:lnSpc>
                          <a:spcPct val="90000"/>
                        </a:lnSpc>
                        <a:spcBef>
                          <a:spcPct val="30000"/>
                        </a:spcBef>
                        <a:spcAft>
                          <a:spcPct val="0"/>
                        </a:spcAft>
                        <a:buClr>
                          <a:schemeClr val="tx2"/>
                        </a:buClr>
                        <a:buSzTx/>
                        <a:buFont typeface="Wingdings" pitchFamily="2" charset="2"/>
                        <a:buNone/>
                        <a:tabLst/>
                      </a:pP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Arial" charset="0"/>
                      </a:endParaRPr>
                    </a:p>
                  </a:txBody>
                  <a:tcPr marL="91436" marR="91436" marT="45718" marB="45718" horzOverflow="overflow">
                    <a:lnL w="12700" cap="flat" cmpd="sng" algn="ctr">
                      <a:solidFill>
                        <a:schemeClr val="tx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6F3D9"/>
                    </a:solidFill>
                  </a:tcPr>
                </a:tc>
              </a:tr>
            </a:tbl>
          </a:graphicData>
        </a:graphic>
      </p:graphicFrame>
      <p:graphicFrame>
        <p:nvGraphicFramePr>
          <p:cNvPr id="192837" name="Group 325"/>
          <p:cNvGraphicFramePr>
            <a:graphicFrameLocks noGrp="1"/>
          </p:cNvGraphicFramePr>
          <p:nvPr>
            <p:ph sz="half" idx="2"/>
          </p:nvPr>
        </p:nvGraphicFramePr>
        <p:xfrm>
          <a:off x="685800" y="4038600"/>
          <a:ext cx="8153400" cy="1920236"/>
        </p:xfrm>
        <a:graphic>
          <a:graphicData uri="http://schemas.openxmlformats.org/drawingml/2006/table">
            <a:tbl>
              <a:tblPr/>
              <a:tblGrid>
                <a:gridCol w="1981200"/>
                <a:gridCol w="2057400"/>
                <a:gridCol w="2133600"/>
                <a:gridCol w="1981200"/>
              </a:tblGrid>
              <a:tr h="1828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dirty="0" smtClean="0">
                          <a:ln>
                            <a:noFill/>
                          </a:ln>
                          <a:solidFill>
                            <a:srgbClr val="000000"/>
                          </a:solidFill>
                          <a:effectLst/>
                          <a:latin typeface="Arial" charset="0"/>
                        </a:rPr>
                        <a:t>Peer</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dirty="0" smtClean="0">
                          <a:ln>
                            <a:noFill/>
                          </a:ln>
                          <a:solidFill>
                            <a:srgbClr val="000000"/>
                          </a:solidFill>
                          <a:effectLst/>
                          <a:latin typeface="Arial" charset="0"/>
                        </a:rPr>
                        <a:t>Coaching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dirty="0" smtClean="0">
                          <a:ln>
                            <a:noFill/>
                          </a:ln>
                          <a:solidFill>
                            <a:srgbClr val="000000"/>
                          </a:solidFill>
                          <a:effectLst/>
                          <a:latin typeface="Arial" charset="0"/>
                        </a:rPr>
                        <a:t>Study Teams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dirty="0" smtClean="0">
                          <a:ln>
                            <a:noFill/>
                          </a:ln>
                          <a:solidFill>
                            <a:srgbClr val="000000"/>
                          </a:solidFill>
                          <a:effectLst/>
                          <a:latin typeface="Arial" charset="0"/>
                        </a:rPr>
                        <a:t>Class Visits</a:t>
                      </a:r>
                      <a:endParaRPr kumimoji="0" lang="en-US" sz="2400" b="0" i="0" u="none" strike="noStrike" cap="none" normalizeH="0" baseline="0" dirty="0" smtClean="0">
                        <a:ln>
                          <a:noFill/>
                        </a:ln>
                        <a:solidFill>
                          <a:schemeClr val="tx1"/>
                        </a:solidFill>
                        <a:effectLst/>
                        <a:latin typeface="Arial" charset="0"/>
                      </a:endParaRPr>
                    </a:p>
                  </a:txBody>
                  <a:tcPr marL="91436" marR="91436" marT="45718" marB="45718" horzOverflow="overflow">
                    <a:lnL w="12700" cap="flat" cmpd="sng" algn="ctr">
                      <a:solidFill>
                        <a:schemeClr val="bg2"/>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bg2"/>
                      </a:solidFill>
                      <a:prstDash val="solid"/>
                      <a:round/>
                      <a:headEnd type="none" w="med" len="med"/>
                      <a:tailEnd type="none" w="med" len="med"/>
                    </a:lnB>
                    <a:lnTlToBr>
                      <a:noFill/>
                    </a:lnTlToBr>
                    <a:lnBlToTr>
                      <a:noFill/>
                    </a:lnBlToTr>
                    <a:solidFill>
                      <a:srgbClr val="DFE2E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Arial" charset="0"/>
                        </a:rPr>
                        <a:t>90%</a:t>
                      </a:r>
                      <a:endParaRPr kumimoji="0" lang="en-US" sz="2400" b="0" i="0" u="none" strike="noStrike" cap="none" normalizeH="0" baseline="0" dirty="0" smtClean="0">
                        <a:ln>
                          <a:noFill/>
                        </a:ln>
                        <a:solidFill>
                          <a:schemeClr val="tx1"/>
                        </a:solidFill>
                        <a:effectLst/>
                        <a:latin typeface="Arial" charset="0"/>
                      </a:endParaRPr>
                    </a:p>
                  </a:txBody>
                  <a:tcPr marL="91436" marR="91436"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bg2"/>
                      </a:solidFill>
                      <a:prstDash val="solid"/>
                      <a:round/>
                      <a:headEnd type="none" w="med" len="med"/>
                      <a:tailEnd type="none" w="med" len="med"/>
                    </a:lnB>
                    <a:lnTlToBr>
                      <a:noFill/>
                    </a:lnTlToBr>
                    <a:lnBlToTr>
                      <a:noFill/>
                    </a:lnBlToTr>
                    <a:solidFill>
                      <a:srgbClr val="DFE2E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Arial" charset="0"/>
                        </a:rPr>
                        <a:t>90%</a:t>
                      </a:r>
                      <a:endParaRPr kumimoji="0" lang="en-US" sz="2400" b="0" i="0" u="none" strike="noStrike" cap="none" normalizeH="0" baseline="0" smtClean="0">
                        <a:ln>
                          <a:noFill/>
                        </a:ln>
                        <a:solidFill>
                          <a:schemeClr val="tx1"/>
                        </a:solidFill>
                        <a:effectLst/>
                        <a:latin typeface="Arial" charset="0"/>
                      </a:endParaRPr>
                    </a:p>
                  </a:txBody>
                  <a:tcPr marL="91436" marR="91436"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bg2"/>
                      </a:solidFill>
                      <a:prstDash val="solid"/>
                      <a:round/>
                      <a:headEnd type="none" w="med" len="med"/>
                      <a:tailEnd type="none" w="med" len="med"/>
                    </a:lnB>
                    <a:lnTlToBr>
                      <a:noFill/>
                    </a:lnTlToBr>
                    <a:lnBlToTr>
                      <a:noFill/>
                    </a:lnBlToTr>
                    <a:solidFill>
                      <a:srgbClr val="DFE2E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Arial" charset="0"/>
                        </a:rPr>
                        <a:t>80-90%</a:t>
                      </a:r>
                      <a:endParaRPr kumimoji="0" lang="en-US" sz="2400" b="0" i="0" u="none" strike="noStrike" cap="none" normalizeH="0" baseline="0" dirty="0" smtClean="0">
                        <a:ln>
                          <a:noFill/>
                        </a:ln>
                        <a:solidFill>
                          <a:schemeClr val="tx1"/>
                        </a:solidFill>
                        <a:effectLst/>
                        <a:latin typeface="Arial" charset="0"/>
                      </a:endParaRPr>
                    </a:p>
                  </a:txBody>
                  <a:tcPr marL="91436" marR="91436"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bg2"/>
                      </a:solidFill>
                      <a:prstDash val="solid"/>
                      <a:round/>
                      <a:headEnd type="none" w="med" len="med"/>
                      <a:tailEnd type="none" w="med" len="med"/>
                    </a:lnR>
                    <a:lnT cap="flat">
                      <a:noFill/>
                    </a:lnT>
                    <a:lnB w="12700" cap="flat" cmpd="sng" algn="ctr">
                      <a:solidFill>
                        <a:schemeClr val="bg2"/>
                      </a:solidFill>
                      <a:prstDash val="solid"/>
                      <a:round/>
                      <a:headEnd type="none" w="med" len="med"/>
                      <a:tailEnd type="none" w="med" len="med"/>
                    </a:lnB>
                    <a:lnTlToBr>
                      <a:noFill/>
                    </a:lnTlToBr>
                    <a:lnBlToTr>
                      <a:noFill/>
                    </a:lnBlToTr>
                    <a:solidFill>
                      <a:srgbClr val="DFE2EB"/>
                    </a:solid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nodeType="clickEffect">
                                  <p:stCondLst>
                                    <p:cond delay="0"/>
                                  </p:stCondLst>
                                  <p:childTnLst>
                                    <p:set>
                                      <p:cBhvr>
                                        <p:cTn id="6" dur="1" fill="hold">
                                          <p:stCondLst>
                                            <p:cond delay="0"/>
                                          </p:stCondLst>
                                        </p:cTn>
                                        <p:tgtEl>
                                          <p:spTgt spid="192837"/>
                                        </p:tgtEl>
                                        <p:attrNameLst>
                                          <p:attrName>style.visibility</p:attrName>
                                        </p:attrNameLst>
                                      </p:cBhvr>
                                      <p:to>
                                        <p:strVal val="visible"/>
                                      </p:to>
                                    </p:set>
                                    <p:anim calcmode="lin" valueType="num">
                                      <p:cBhvr>
                                        <p:cTn id="7" dur="1000" fill="hold"/>
                                        <p:tgtEl>
                                          <p:spTgt spid="192837"/>
                                        </p:tgtEl>
                                        <p:attrNameLst>
                                          <p:attrName>ppt_w</p:attrName>
                                        </p:attrNameLst>
                                      </p:cBhvr>
                                      <p:tavLst>
                                        <p:tav tm="0">
                                          <p:val>
                                            <p:strVal val="#ppt_w*2.5"/>
                                          </p:val>
                                        </p:tav>
                                        <p:tav tm="100000">
                                          <p:val>
                                            <p:strVal val="#ppt_w"/>
                                          </p:val>
                                        </p:tav>
                                      </p:tavLst>
                                    </p:anim>
                                    <p:anim calcmode="lin" valueType="num">
                                      <p:cBhvr>
                                        <p:cTn id="8" dur="1000" fill="hold"/>
                                        <p:tgtEl>
                                          <p:spTgt spid="192837"/>
                                        </p:tgtEl>
                                        <p:attrNameLst>
                                          <p:attrName>ppt_h</p:attrName>
                                        </p:attrNameLst>
                                      </p:cBhvr>
                                      <p:tavLst>
                                        <p:tav tm="0">
                                          <p:val>
                                            <p:strVal val="#ppt_h*0.01"/>
                                          </p:val>
                                        </p:tav>
                                        <p:tav tm="100000">
                                          <p:val>
                                            <p:strVal val="#ppt_h"/>
                                          </p:val>
                                        </p:tav>
                                      </p:tavLst>
                                    </p:anim>
                                    <p:anim calcmode="lin" valueType="num">
                                      <p:cBhvr>
                                        <p:cTn id="9" dur="1000" fill="hold"/>
                                        <p:tgtEl>
                                          <p:spTgt spid="192837"/>
                                        </p:tgtEl>
                                        <p:attrNameLst>
                                          <p:attrName>ppt_x</p:attrName>
                                        </p:attrNameLst>
                                      </p:cBhvr>
                                      <p:tavLst>
                                        <p:tav tm="0">
                                          <p:val>
                                            <p:strVal val="#ppt_x"/>
                                          </p:val>
                                        </p:tav>
                                        <p:tav tm="100000">
                                          <p:val>
                                            <p:strVal val="#ppt_x"/>
                                          </p:val>
                                        </p:tav>
                                      </p:tavLst>
                                    </p:anim>
                                    <p:anim calcmode="lin" valueType="num">
                                      <p:cBhvr>
                                        <p:cTn id="10" dur="1000" fill="hold"/>
                                        <p:tgtEl>
                                          <p:spTgt spid="192837"/>
                                        </p:tgtEl>
                                        <p:attrNameLst>
                                          <p:attrName>ppt_y</p:attrName>
                                        </p:attrNameLst>
                                      </p:cBhvr>
                                      <p:tavLst>
                                        <p:tav tm="0">
                                          <p:val>
                                            <p:strVal val="#ppt_h+1"/>
                                          </p:val>
                                        </p:tav>
                                        <p:tav tm="100000">
                                          <p:val>
                                            <p:strVal val="#ppt_y"/>
                                          </p:val>
                                        </p:tav>
                                      </p:tavLst>
                                    </p:anim>
                                    <p:animEffect transition="in" filter="fade">
                                      <p:cBhvr>
                                        <p:cTn id="11" dur="1000"/>
                                        <p:tgtEl>
                                          <p:spTgt spid="1928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3"/>
          <p:cNvPicPr>
            <a:picLocks noChangeAspect="1" noChangeArrowheads="1"/>
          </p:cNvPicPr>
          <p:nvPr/>
        </p:nvPicPr>
        <p:blipFill>
          <a:blip r:embed="rId3" cstate="print"/>
          <a:srcRect l="1968" t="17999" r="25714" b="30571"/>
          <a:stretch>
            <a:fillRect/>
          </a:stretch>
        </p:blipFill>
        <p:spPr bwMode="auto">
          <a:xfrm>
            <a:off x="95250" y="1066800"/>
            <a:ext cx="8915400" cy="4495800"/>
          </a:xfrm>
          <a:prstGeom prst="rect">
            <a:avLst/>
          </a:prstGeom>
          <a:noFill/>
          <a:ln w="9525">
            <a:noFill/>
            <a:miter lim="800000"/>
            <a:headEnd/>
            <a:tailEnd/>
          </a:ln>
        </p:spPr>
      </p:pic>
      <p:sp>
        <p:nvSpPr>
          <p:cNvPr id="8195" name="TextBox 3"/>
          <p:cNvSpPr txBox="1">
            <a:spLocks noChangeArrowheads="1"/>
          </p:cNvSpPr>
          <p:nvPr/>
        </p:nvSpPr>
        <p:spPr bwMode="auto">
          <a:xfrm>
            <a:off x="1676400" y="5410200"/>
            <a:ext cx="7162800" cy="1200329"/>
          </a:xfrm>
          <a:prstGeom prst="rect">
            <a:avLst/>
          </a:prstGeom>
          <a:noFill/>
          <a:ln w="9525">
            <a:noFill/>
            <a:miter lim="800000"/>
            <a:headEnd/>
            <a:tailEnd/>
          </a:ln>
        </p:spPr>
        <p:txBody>
          <a:bodyPr wrap="square">
            <a:spAutoFit/>
          </a:bodyPr>
          <a:lstStyle/>
          <a:p>
            <a:pPr algn="ctr"/>
            <a:r>
              <a:rPr lang="en-US" sz="3600" dirty="0" smtClean="0"/>
              <a:t>us.partnersinlearningnetwork.com</a:t>
            </a:r>
          </a:p>
          <a:p>
            <a:pPr algn="ctr"/>
            <a:r>
              <a:rPr lang="en-US" sz="3600" dirty="0" smtClean="0"/>
              <a:t>School Net SA</a:t>
            </a:r>
            <a:endParaRPr lang="en-US" sz="3600" dirty="0"/>
          </a:p>
        </p:txBody>
      </p:sp>
      <p:sp>
        <p:nvSpPr>
          <p:cNvPr id="8196" name="Title 6"/>
          <p:cNvSpPr>
            <a:spLocks noGrp="1"/>
          </p:cNvSpPr>
          <p:nvPr>
            <p:ph type="title"/>
          </p:nvPr>
        </p:nvSpPr>
        <p:spPr>
          <a:xfrm>
            <a:off x="457200" y="152400"/>
            <a:ext cx="8229600" cy="1143000"/>
          </a:xfrm>
        </p:spPr>
        <p:txBody>
          <a:bodyPr/>
          <a:lstStyle/>
          <a:p>
            <a:r>
              <a:rPr lang="en-US" dirty="0" smtClean="0">
                <a:ea typeface="ＭＳ Ｐゴシック" pitchFamily="34" charset="-128"/>
              </a:rPr>
              <a:t>Peer Coaching at a Glance</a:t>
            </a:r>
          </a:p>
        </p:txBody>
      </p:sp>
      <p:pic>
        <p:nvPicPr>
          <p:cNvPr id="8197" name="Picture 10" descr="C:\Users\shelee\AppData\Local\Microsoft\Windows\Temporary Internet Files\Content.IE5\A9WQ4JA6\MC900058921[1].wmf"/>
          <p:cNvPicPr>
            <a:picLocks noChangeAspect="1" noChangeArrowheads="1"/>
          </p:cNvPicPr>
          <p:nvPr/>
        </p:nvPicPr>
        <p:blipFill>
          <a:blip r:embed="rId4" cstate="print"/>
          <a:srcRect/>
          <a:stretch>
            <a:fillRect/>
          </a:stretch>
        </p:blipFill>
        <p:spPr bwMode="auto">
          <a:xfrm>
            <a:off x="0" y="5029200"/>
            <a:ext cx="2028825" cy="1231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srcRect l="22813" t="20773" r="20511" b="14285"/>
          <a:stretch>
            <a:fillRect/>
          </a:stretch>
        </p:blipFill>
        <p:spPr bwMode="auto">
          <a:xfrm>
            <a:off x="-98425" y="0"/>
            <a:ext cx="9242425" cy="68214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helee\AppData\Local\Microsoft\Windows\Temporary Internet Files\Content.IE5\6KRPCT0B\MP900439481[1].jpg"/>
          <p:cNvPicPr>
            <a:picLocks noChangeAspect="1" noChangeArrowheads="1"/>
          </p:cNvPicPr>
          <p:nvPr/>
        </p:nvPicPr>
        <p:blipFill>
          <a:blip r:embed="rId3" cstate="print">
            <a:duotone>
              <a:schemeClr val="bg2">
                <a:shade val="45000"/>
                <a:satMod val="135000"/>
              </a:schemeClr>
              <a:prstClr val="white"/>
            </a:duotone>
          </a:blip>
          <a:srcRect/>
          <a:stretch>
            <a:fillRect/>
          </a:stretch>
        </p:blipFill>
        <p:spPr bwMode="auto">
          <a:xfrm>
            <a:off x="1447799" y="1600200"/>
            <a:ext cx="7076491" cy="4724400"/>
          </a:xfrm>
          <a:prstGeom prst="rect">
            <a:avLst/>
          </a:prstGeom>
          <a:noFill/>
        </p:spPr>
      </p:pic>
      <p:sp>
        <p:nvSpPr>
          <p:cNvPr id="2" name="Title 1"/>
          <p:cNvSpPr>
            <a:spLocks noGrp="1"/>
          </p:cNvSpPr>
          <p:nvPr>
            <p:ph type="title"/>
          </p:nvPr>
        </p:nvSpPr>
        <p:spPr/>
        <p:txBody>
          <a:bodyPr/>
          <a:lstStyle/>
          <a:p>
            <a:r>
              <a:rPr lang="en-US" dirty="0" smtClean="0"/>
              <a:t>Trustworthy</a:t>
            </a:r>
            <a:endParaRPr lang="en-US" dirty="0"/>
          </a:p>
        </p:txBody>
      </p:sp>
      <p:sp>
        <p:nvSpPr>
          <p:cNvPr id="3" name="Content Placeholder 2"/>
          <p:cNvSpPr>
            <a:spLocks noGrp="1"/>
          </p:cNvSpPr>
          <p:nvPr>
            <p:ph idx="1"/>
          </p:nvPr>
        </p:nvSpPr>
        <p:spPr>
          <a:xfrm>
            <a:off x="1600200" y="1752601"/>
            <a:ext cx="6781800" cy="4343400"/>
          </a:xfrm>
          <a:solidFill>
            <a:schemeClr val="bg1"/>
          </a:solidFill>
        </p:spPr>
        <p:txBody>
          <a:bodyPr/>
          <a:lstStyle/>
          <a:p>
            <a:pPr algn="ctr">
              <a:buNone/>
            </a:pPr>
            <a:r>
              <a:rPr lang="en-US" sz="3600" i="1" dirty="0" smtClean="0"/>
              <a:t>What makes a colleague trustworthy?</a:t>
            </a:r>
            <a:endParaRPr lang="en-US" sz="3600" i="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Trusting</a:t>
            </a:r>
            <a:endParaRPr lang="en-US" dirty="0"/>
          </a:p>
        </p:txBody>
      </p:sp>
      <p:sp>
        <p:nvSpPr>
          <p:cNvPr id="5" name="Content Placeholder 4"/>
          <p:cNvSpPr>
            <a:spLocks noGrp="1"/>
          </p:cNvSpPr>
          <p:nvPr>
            <p:ph idx="1"/>
          </p:nvPr>
        </p:nvSpPr>
        <p:spPr/>
        <p:txBody>
          <a:bodyPr/>
          <a:lstStyle/>
          <a:p>
            <a:pPr algn="ctr">
              <a:buNone/>
            </a:pPr>
            <a:endParaRPr lang="en-US" sz="4800" dirty="0" smtClean="0"/>
          </a:p>
          <a:p>
            <a:pPr algn="ctr">
              <a:buNone/>
            </a:pPr>
            <a:endParaRPr lang="en-US" sz="4800" dirty="0" smtClean="0"/>
          </a:p>
          <a:p>
            <a:pPr algn="ctr">
              <a:buNone/>
            </a:pPr>
            <a:r>
              <a:rPr lang="en-US" sz="4800" dirty="0" smtClean="0">
                <a:solidFill>
                  <a:schemeClr val="tx1"/>
                </a:solidFill>
              </a:rPr>
              <a:t>Stand if you are trusting?</a:t>
            </a:r>
            <a:endParaRPr lang="en-US" sz="4800" dirty="0">
              <a:solidFill>
                <a:schemeClr val="tx1"/>
              </a:solidFill>
            </a:endParaRPr>
          </a:p>
        </p:txBody>
      </p:sp>
      <p:pic>
        <p:nvPicPr>
          <p:cNvPr id="1026" name="Picture 2" descr="C:\Program Files\Microsoft Office\MEDIA\CAGCAT10\j0302953.jpg"/>
          <p:cNvPicPr>
            <a:picLocks noChangeAspect="1" noChangeArrowheads="1"/>
          </p:cNvPicPr>
          <p:nvPr/>
        </p:nvPicPr>
        <p:blipFill>
          <a:blip r:embed="rId3" cstate="print"/>
          <a:srcRect/>
          <a:stretch>
            <a:fillRect/>
          </a:stretch>
        </p:blipFill>
        <p:spPr bwMode="auto">
          <a:xfrm>
            <a:off x="5334000" y="4507907"/>
            <a:ext cx="1676400" cy="2350093"/>
          </a:xfrm>
          <a:prstGeom prst="rect">
            <a:avLst/>
          </a:prstGeom>
          <a:noFill/>
        </p:spPr>
      </p:pic>
      <p:pic>
        <p:nvPicPr>
          <p:cNvPr id="7" name="Picture 2" descr="C:\Program Files\Microsoft Office\MEDIA\CAGCAT10\j0302953.jpg"/>
          <p:cNvPicPr>
            <a:picLocks noChangeAspect="1" noChangeArrowheads="1"/>
          </p:cNvPicPr>
          <p:nvPr/>
        </p:nvPicPr>
        <p:blipFill>
          <a:blip r:embed="rId3" cstate="print"/>
          <a:srcRect/>
          <a:stretch>
            <a:fillRect/>
          </a:stretch>
        </p:blipFill>
        <p:spPr bwMode="auto">
          <a:xfrm>
            <a:off x="3657600" y="4507907"/>
            <a:ext cx="1676400" cy="2350093"/>
          </a:xfrm>
          <a:prstGeom prst="rect">
            <a:avLst/>
          </a:prstGeom>
          <a:noFill/>
        </p:spPr>
      </p:pic>
      <p:pic>
        <p:nvPicPr>
          <p:cNvPr id="8" name="Picture 2" descr="C:\Program Files\Microsoft Office\MEDIA\CAGCAT10\j0302953.jpg"/>
          <p:cNvPicPr>
            <a:picLocks noChangeAspect="1" noChangeArrowheads="1"/>
          </p:cNvPicPr>
          <p:nvPr/>
        </p:nvPicPr>
        <p:blipFill>
          <a:blip r:embed="rId3" cstate="print"/>
          <a:srcRect/>
          <a:stretch>
            <a:fillRect/>
          </a:stretch>
        </p:blipFill>
        <p:spPr bwMode="auto">
          <a:xfrm>
            <a:off x="1981200" y="4507907"/>
            <a:ext cx="1676400" cy="2350093"/>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8" descr="C:\Users\shelee\AppData\Local\Microsoft\Windows\Temporary Internet Files\Content.IE5\6KRPCT0B\MC900295859[1].wmf"/>
          <p:cNvPicPr>
            <a:picLocks noChangeAspect="1" noChangeArrowheads="1"/>
          </p:cNvPicPr>
          <p:nvPr/>
        </p:nvPicPr>
        <p:blipFill>
          <a:blip r:embed="rId3" cstate="print"/>
          <a:srcRect/>
          <a:stretch>
            <a:fillRect/>
          </a:stretch>
        </p:blipFill>
        <p:spPr bwMode="auto">
          <a:xfrm>
            <a:off x="1524000" y="533400"/>
            <a:ext cx="7010400" cy="5943600"/>
          </a:xfrm>
          <a:prstGeom prst="rect">
            <a:avLst/>
          </a:prstGeom>
          <a:noFill/>
          <a:ln w="9525">
            <a:noFill/>
            <a:miter lim="800000"/>
            <a:headEnd/>
            <a:tailEnd/>
          </a:ln>
        </p:spPr>
      </p:pic>
      <p:sp>
        <p:nvSpPr>
          <p:cNvPr id="10243" name="Title 2"/>
          <p:cNvSpPr>
            <a:spLocks noGrp="1"/>
          </p:cNvSpPr>
          <p:nvPr>
            <p:ph type="title"/>
          </p:nvPr>
        </p:nvSpPr>
        <p:spPr>
          <a:xfrm>
            <a:off x="304800" y="0"/>
            <a:ext cx="8229600" cy="1143000"/>
          </a:xfrm>
        </p:spPr>
        <p:txBody>
          <a:bodyPr/>
          <a:lstStyle/>
          <a:p>
            <a:pPr eaLnBrk="1" hangingPunct="1"/>
            <a:r>
              <a:rPr lang="en-US" dirty="0" smtClean="0">
                <a:ea typeface="ＭＳ Ｐゴシック" pitchFamily="34" charset="-128"/>
              </a:rPr>
              <a:t> Peer Coaching Focus</a:t>
            </a:r>
          </a:p>
        </p:txBody>
      </p:sp>
      <p:sp>
        <p:nvSpPr>
          <p:cNvPr id="10244" name="Rectangle 21"/>
          <p:cNvSpPr>
            <a:spLocks noChangeArrowheads="1"/>
          </p:cNvSpPr>
          <p:nvPr/>
        </p:nvSpPr>
        <p:spPr bwMode="auto">
          <a:xfrm rot="483046">
            <a:off x="4594225" y="5780088"/>
            <a:ext cx="2047875" cy="461962"/>
          </a:xfrm>
          <a:prstGeom prst="rect">
            <a:avLst/>
          </a:prstGeom>
          <a:noFill/>
          <a:ln w="9525">
            <a:noFill/>
            <a:miter lim="800000"/>
            <a:headEnd/>
            <a:tailEnd/>
          </a:ln>
        </p:spPr>
        <p:txBody>
          <a:bodyPr>
            <a:spAutoFit/>
          </a:bodyPr>
          <a:lstStyle/>
          <a:p>
            <a:pPr algn="ctr"/>
            <a:r>
              <a:rPr lang="en-US" sz="2400" b="1">
                <a:solidFill>
                  <a:srgbClr val="000000"/>
                </a:solidFill>
              </a:rPr>
              <a:t>Coach</a:t>
            </a:r>
            <a:r>
              <a:rPr lang="en-US" sz="2400" b="1">
                <a:solidFill>
                  <a:srgbClr val="0033CC"/>
                </a:solidFill>
              </a:rPr>
              <a:t> </a:t>
            </a:r>
            <a:r>
              <a:rPr lang="en-US" sz="2400" b="1">
                <a:solidFill>
                  <a:srgbClr val="000000"/>
                </a:solidFill>
              </a:rPr>
              <a:t>Skills</a:t>
            </a:r>
          </a:p>
        </p:txBody>
      </p:sp>
      <p:sp>
        <p:nvSpPr>
          <p:cNvPr id="10245" name="Rectangle 24"/>
          <p:cNvSpPr>
            <a:spLocks noChangeArrowheads="1"/>
          </p:cNvSpPr>
          <p:nvPr/>
        </p:nvSpPr>
        <p:spPr bwMode="auto">
          <a:xfrm rot="418686">
            <a:off x="2023846" y="3783836"/>
            <a:ext cx="2128838" cy="831850"/>
          </a:xfrm>
          <a:prstGeom prst="rect">
            <a:avLst/>
          </a:prstGeom>
          <a:noFill/>
          <a:ln w="9525">
            <a:noFill/>
            <a:miter lim="800000"/>
            <a:headEnd/>
            <a:tailEnd/>
          </a:ln>
        </p:spPr>
        <p:txBody>
          <a:bodyPr>
            <a:spAutoFit/>
          </a:bodyPr>
          <a:lstStyle/>
          <a:p>
            <a:pPr algn="ctr"/>
            <a:r>
              <a:rPr lang="en-US" sz="2400" b="1" dirty="0">
                <a:solidFill>
                  <a:srgbClr val="000000"/>
                </a:solidFill>
              </a:rPr>
              <a:t>Tech Integration</a:t>
            </a:r>
          </a:p>
        </p:txBody>
      </p:sp>
      <p:sp>
        <p:nvSpPr>
          <p:cNvPr id="10246" name="Rectangle 26"/>
          <p:cNvSpPr>
            <a:spLocks noChangeArrowheads="1"/>
          </p:cNvSpPr>
          <p:nvPr/>
        </p:nvSpPr>
        <p:spPr bwMode="auto">
          <a:xfrm rot="422544">
            <a:off x="3165815" y="4643509"/>
            <a:ext cx="2460625" cy="830262"/>
          </a:xfrm>
          <a:prstGeom prst="rect">
            <a:avLst/>
          </a:prstGeom>
          <a:noFill/>
          <a:ln w="9525">
            <a:noFill/>
            <a:miter lim="800000"/>
            <a:headEnd/>
            <a:tailEnd/>
          </a:ln>
        </p:spPr>
        <p:txBody>
          <a:bodyPr>
            <a:spAutoFit/>
          </a:bodyPr>
          <a:lstStyle/>
          <a:p>
            <a:pPr algn="ctr"/>
            <a:r>
              <a:rPr lang="en-US" sz="2400" b="1" dirty="0">
                <a:solidFill>
                  <a:srgbClr val="000000"/>
                </a:solidFill>
              </a:rPr>
              <a:t>Lesson Improvement</a:t>
            </a:r>
          </a:p>
        </p:txBody>
      </p:sp>
      <p:sp>
        <p:nvSpPr>
          <p:cNvPr id="10247" name="Rectangle 27"/>
          <p:cNvSpPr>
            <a:spLocks noChangeArrowheads="1"/>
          </p:cNvSpPr>
          <p:nvPr/>
        </p:nvSpPr>
        <p:spPr bwMode="auto">
          <a:xfrm>
            <a:off x="1447800" y="1676400"/>
            <a:ext cx="2460625" cy="461963"/>
          </a:xfrm>
          <a:prstGeom prst="rect">
            <a:avLst/>
          </a:prstGeom>
          <a:noFill/>
          <a:ln w="9525">
            <a:noFill/>
            <a:miter lim="800000"/>
            <a:headEnd/>
            <a:tailEnd/>
          </a:ln>
        </p:spPr>
        <p:txBody>
          <a:bodyPr>
            <a:spAutoFit/>
          </a:bodyPr>
          <a:lstStyle/>
          <a:p>
            <a:pPr algn="ctr"/>
            <a:r>
              <a:rPr lang="en-US" sz="2400" b="1">
                <a:solidFill>
                  <a:srgbClr val="000000"/>
                </a:solidFill>
              </a:rPr>
              <a:t>Trust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lobalPics_AutoCollage.jpg"/>
          <p:cNvPicPr>
            <a:picLocks noChangeAspect="1"/>
          </p:cNvPicPr>
          <p:nvPr/>
        </p:nvPicPr>
        <p:blipFill>
          <a:blip r:embed="rId3" cstate="print"/>
          <a:stretch>
            <a:fillRect/>
          </a:stretch>
        </p:blipFill>
        <p:spPr>
          <a:xfrm>
            <a:off x="0" y="1524000"/>
            <a:ext cx="9144000" cy="5334000"/>
          </a:xfrm>
          <a:prstGeom prst="rect">
            <a:avLst/>
          </a:prstGeom>
        </p:spPr>
      </p:pic>
      <p:sp>
        <p:nvSpPr>
          <p:cNvPr id="2" name="Title 1"/>
          <p:cNvSpPr>
            <a:spLocks noGrp="1"/>
          </p:cNvSpPr>
          <p:nvPr>
            <p:ph type="title"/>
          </p:nvPr>
        </p:nvSpPr>
        <p:spPr/>
        <p:txBody>
          <a:bodyPr/>
          <a:lstStyle/>
          <a:p>
            <a:r>
              <a:rPr lang="en-US" dirty="0" smtClean="0"/>
              <a:t>A Global Perspective</a:t>
            </a:r>
            <a:endParaRPr lang="en-US" dirty="0"/>
          </a:p>
        </p:txBody>
      </p:sp>
      <p:pic>
        <p:nvPicPr>
          <p:cNvPr id="1027" name="Picture 3" descr="C:\Users\shelee\AppData\Local\Microsoft\Windows\Temporary Internet Files\Content.IE5\934IJ3FN\MC900438808[1].jpg"/>
          <p:cNvPicPr>
            <a:picLocks noChangeAspect="1" noChangeArrowheads="1"/>
          </p:cNvPicPr>
          <p:nvPr/>
        </p:nvPicPr>
        <p:blipFill>
          <a:blip r:embed="rId4" cstate="print">
            <a:clrChange>
              <a:clrFrom>
                <a:srgbClr val="203CAA"/>
              </a:clrFrom>
              <a:clrTo>
                <a:srgbClr val="203CAA">
                  <a:alpha val="0"/>
                </a:srgbClr>
              </a:clrTo>
            </a:clrChange>
          </a:blip>
          <a:srcRect l="12971" t="10000" r="8483" b="6666"/>
          <a:stretch>
            <a:fillRect/>
          </a:stretch>
        </p:blipFill>
        <p:spPr bwMode="auto">
          <a:xfrm>
            <a:off x="0" y="381000"/>
            <a:ext cx="2026920" cy="14478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304800" y="228600"/>
            <a:ext cx="8839200" cy="1143000"/>
          </a:xfrm>
        </p:spPr>
        <p:txBody>
          <a:bodyPr/>
          <a:lstStyle/>
          <a:p>
            <a:r>
              <a:rPr lang="en-US" dirty="0" smtClean="0">
                <a:ea typeface="ＭＳ Ｐゴシック" pitchFamily="34" charset="-128"/>
              </a:rPr>
              <a:t>Meet Australia’s </a:t>
            </a:r>
            <a:br>
              <a:rPr lang="en-US" dirty="0" smtClean="0">
                <a:ea typeface="ＭＳ Ｐゴシック" pitchFamily="34" charset="-128"/>
              </a:rPr>
            </a:br>
            <a:r>
              <a:rPr lang="en-US" dirty="0" smtClean="0">
                <a:ea typeface="ＭＳ Ｐゴシック" pitchFamily="34" charset="-128"/>
              </a:rPr>
              <a:t>Dallas Primary School</a:t>
            </a:r>
          </a:p>
        </p:txBody>
      </p:sp>
      <p:pic>
        <p:nvPicPr>
          <p:cNvPr id="1026" name="Picture 2"/>
          <p:cNvPicPr>
            <a:picLocks noChangeAspect="1" noChangeArrowheads="1"/>
          </p:cNvPicPr>
          <p:nvPr/>
        </p:nvPicPr>
        <p:blipFill>
          <a:blip r:embed="rId3" cstate="print"/>
          <a:srcRect l="13437" t="29000" r="44465" b="27500"/>
          <a:stretch>
            <a:fillRect/>
          </a:stretch>
        </p:blipFill>
        <p:spPr bwMode="auto">
          <a:xfrm>
            <a:off x="1752600" y="1828800"/>
            <a:ext cx="6248400" cy="4035287"/>
          </a:xfrm>
          <a:prstGeom prst="rect">
            <a:avLst/>
          </a:prstGeom>
          <a:noFill/>
          <a:ln w="9525">
            <a:noFill/>
            <a:miter lim="800000"/>
            <a:headEnd/>
            <a:tailEnd/>
          </a:ln>
        </p:spPr>
      </p:pic>
      <p:sp>
        <p:nvSpPr>
          <p:cNvPr id="5" name="TextBox 4"/>
          <p:cNvSpPr txBox="1"/>
          <p:nvPr/>
        </p:nvSpPr>
        <p:spPr>
          <a:xfrm>
            <a:off x="1066800" y="6096000"/>
            <a:ext cx="8077200" cy="461665"/>
          </a:xfrm>
          <a:prstGeom prst="rect">
            <a:avLst/>
          </a:prstGeom>
          <a:noFill/>
        </p:spPr>
        <p:txBody>
          <a:bodyPr wrap="square" rtlCol="0">
            <a:spAutoFit/>
          </a:bodyPr>
          <a:lstStyle/>
          <a:p>
            <a:r>
              <a:rPr lang="en-US" sz="2400" b="1" dirty="0" smtClean="0"/>
              <a:t>http://www.youtube.com/watch?v=o36yCa75aHs</a:t>
            </a:r>
            <a:endParaRPr lang="en-US" sz="24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dirty="0" smtClean="0">
                <a:ea typeface="ＭＳ Ｐゴシック" pitchFamily="34" charset="-128"/>
              </a:rPr>
              <a:t>If You Build it….</a:t>
            </a:r>
          </a:p>
        </p:txBody>
      </p:sp>
      <p:sp>
        <p:nvSpPr>
          <p:cNvPr id="3" name="Content Placeholder 2"/>
          <p:cNvSpPr>
            <a:spLocks noGrp="1"/>
          </p:cNvSpPr>
          <p:nvPr>
            <p:ph idx="1"/>
          </p:nvPr>
        </p:nvSpPr>
        <p:spPr>
          <a:xfrm>
            <a:off x="1066800" y="1600200"/>
            <a:ext cx="8077200" cy="4525963"/>
          </a:xfrm>
        </p:spPr>
        <p:txBody>
          <a:bodyPr/>
          <a:lstStyle/>
          <a:p>
            <a:pPr>
              <a:buFont typeface="Arial" pitchFamily="34" charset="0"/>
              <a:buChar char="•"/>
              <a:defRPr/>
            </a:pPr>
            <a:r>
              <a:rPr lang="en-US" b="1" dirty="0" smtClean="0">
                <a:solidFill>
                  <a:srgbClr val="663300"/>
                </a:solidFill>
                <a:cs typeface="Arial" pitchFamily="34" charset="0"/>
              </a:rPr>
              <a:t>Promote collaborative opportunities</a:t>
            </a:r>
          </a:p>
          <a:p>
            <a:pPr>
              <a:buFont typeface="Arial" pitchFamily="34" charset="0"/>
              <a:buChar char="•"/>
              <a:defRPr/>
            </a:pPr>
            <a:r>
              <a:rPr lang="en-US" b="1" dirty="0" smtClean="0">
                <a:solidFill>
                  <a:schemeClr val="bg2">
                    <a:lumMod val="10000"/>
                  </a:schemeClr>
                </a:solidFill>
                <a:cs typeface="Arial" pitchFamily="34" charset="0"/>
              </a:rPr>
              <a:t>Become a coach</a:t>
            </a:r>
          </a:p>
          <a:p>
            <a:pPr>
              <a:buFont typeface="Arial" pitchFamily="34" charset="0"/>
              <a:buChar char="•"/>
              <a:defRPr/>
            </a:pPr>
            <a:r>
              <a:rPr lang="en-US" b="1" dirty="0" smtClean="0">
                <a:solidFill>
                  <a:schemeClr val="bg2">
                    <a:lumMod val="10000"/>
                  </a:schemeClr>
                </a:solidFill>
                <a:cs typeface="Arial" pitchFamily="34" charset="0"/>
              </a:rPr>
              <a:t>Join the Partners in Learning Network</a:t>
            </a:r>
          </a:p>
          <a:p>
            <a:pPr>
              <a:buFont typeface="Arial" pitchFamily="34" charset="0"/>
              <a:buChar char="•"/>
              <a:defRPr/>
            </a:pPr>
            <a:r>
              <a:rPr lang="en-US" b="1" dirty="0" smtClean="0">
                <a:solidFill>
                  <a:srgbClr val="663300"/>
                </a:solidFill>
                <a:cs typeface="Arial" pitchFamily="34" charset="0"/>
              </a:rPr>
              <a:t>Consider building a Peer Coaching Program</a:t>
            </a:r>
          </a:p>
          <a:p>
            <a:pPr>
              <a:buNone/>
              <a:defRPr/>
            </a:pPr>
            <a:endParaRPr lang="en-US" b="1" dirty="0" smtClean="0">
              <a:solidFill>
                <a:srgbClr val="663300"/>
              </a:solidFill>
              <a:cs typeface="Arial" pitchFamily="34" charset="0"/>
            </a:endParaRPr>
          </a:p>
        </p:txBody>
      </p:sp>
      <p:pic>
        <p:nvPicPr>
          <p:cNvPr id="1026" name="Picture 2" descr="C:\Users\shelee\AppData\Local\Microsoft\Windows\Temporary Internet Files\Content.IE5\WTJWC3MZ\MC900431525[1].png"/>
          <p:cNvPicPr>
            <a:picLocks noChangeAspect="1" noChangeArrowheads="1"/>
          </p:cNvPicPr>
          <p:nvPr/>
        </p:nvPicPr>
        <p:blipFill>
          <a:blip r:embed="rId3" cstate="print"/>
          <a:srcRect/>
          <a:stretch>
            <a:fillRect/>
          </a:stretch>
        </p:blipFill>
        <p:spPr bwMode="auto">
          <a:xfrm>
            <a:off x="4800600" y="4114800"/>
            <a:ext cx="2895600" cy="28956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Questions and Answers</a:t>
            </a:r>
            <a:endParaRPr lang="en-US" dirty="0"/>
          </a:p>
        </p:txBody>
      </p:sp>
      <p:sp>
        <p:nvSpPr>
          <p:cNvPr id="3" name="Subtitle 2"/>
          <p:cNvSpPr>
            <a:spLocks noGrp="1"/>
          </p:cNvSpPr>
          <p:nvPr>
            <p:ph type="subTitle" idx="1"/>
          </p:nvPr>
        </p:nvSpPr>
        <p:spPr/>
        <p:txBody>
          <a:bodyPr/>
          <a:lstStyle/>
          <a:p>
            <a:r>
              <a:rPr lang="en-US" dirty="0" smtClean="0"/>
              <a:t>Use the chat area to ask your questions</a:t>
            </a:r>
            <a:endParaRPr lang="en-US" dirty="0"/>
          </a:p>
        </p:txBody>
      </p:sp>
      <p:pic>
        <p:nvPicPr>
          <p:cNvPr id="1026" name="Picture 2" descr="C:\Users\shelee\AppData\Local\Microsoft\Windows\Temporary Internet Files\Content.IE5\A9WQ4JA6\MM900336396[1].gif"/>
          <p:cNvPicPr>
            <a:picLocks noChangeAspect="1" noChangeArrowheads="1" noCrop="1"/>
          </p:cNvPicPr>
          <p:nvPr/>
        </p:nvPicPr>
        <p:blipFill>
          <a:blip r:embed="rId2" cstate="print"/>
          <a:srcRect/>
          <a:stretch>
            <a:fillRect/>
          </a:stretch>
        </p:blipFill>
        <p:spPr bwMode="auto">
          <a:xfrm>
            <a:off x="2743200" y="304800"/>
            <a:ext cx="1371600" cy="1371600"/>
          </a:xfrm>
          <a:prstGeom prst="rect">
            <a:avLst/>
          </a:prstGeom>
          <a:noFill/>
        </p:spPr>
      </p:pic>
      <p:pic>
        <p:nvPicPr>
          <p:cNvPr id="1027" name="Picture 3" descr="C:\Users\shelee\AppData\Local\Microsoft\Windows\Temporary Internet Files\Content.IE5\WTJWC3MZ\MM900254500[1].gif"/>
          <p:cNvPicPr>
            <a:picLocks noChangeAspect="1" noChangeArrowheads="1" noCrop="1"/>
          </p:cNvPicPr>
          <p:nvPr/>
        </p:nvPicPr>
        <p:blipFill>
          <a:blip r:embed="rId3" cstate="print"/>
          <a:srcRect/>
          <a:stretch>
            <a:fillRect/>
          </a:stretch>
        </p:blipFill>
        <p:spPr bwMode="auto">
          <a:xfrm>
            <a:off x="6324600" y="381000"/>
            <a:ext cx="1524000" cy="1524000"/>
          </a:xfrm>
          <a:prstGeom prst="rect">
            <a:avLst/>
          </a:prstGeom>
          <a:noFill/>
        </p:spPr>
      </p:pic>
      <p:pic>
        <p:nvPicPr>
          <p:cNvPr id="1028" name="Picture 4" descr="C:\Users\shelee\AppData\Local\Microsoft\Windows\Temporary Internet Files\Content.IE5\6KRPCT0B\MC900371076[1].wmf"/>
          <p:cNvPicPr>
            <a:picLocks noChangeAspect="1" noChangeArrowheads="1"/>
          </p:cNvPicPr>
          <p:nvPr/>
        </p:nvPicPr>
        <p:blipFill>
          <a:blip r:embed="rId4" cstate="print"/>
          <a:srcRect/>
          <a:stretch>
            <a:fillRect/>
          </a:stretch>
        </p:blipFill>
        <p:spPr bwMode="auto">
          <a:xfrm>
            <a:off x="6705600" y="4419600"/>
            <a:ext cx="1355141" cy="1803197"/>
          </a:xfrm>
          <a:prstGeom prst="rect">
            <a:avLst/>
          </a:prstGeom>
          <a:noFill/>
        </p:spPr>
      </p:pic>
      <p:pic>
        <p:nvPicPr>
          <p:cNvPr id="1029" name="Picture 5" descr="C:\Users\shelee\AppData\Local\Microsoft\Windows\Temporary Internet Files\Content.IE5\6KRPCT0B\MM900283551[1].gif"/>
          <p:cNvPicPr>
            <a:picLocks noChangeAspect="1" noChangeArrowheads="1" noCrop="1"/>
          </p:cNvPicPr>
          <p:nvPr/>
        </p:nvPicPr>
        <p:blipFill>
          <a:blip r:embed="rId5" cstate="print"/>
          <a:srcRect/>
          <a:stretch>
            <a:fillRect/>
          </a:stretch>
        </p:blipFill>
        <p:spPr bwMode="auto">
          <a:xfrm>
            <a:off x="1752600" y="4724400"/>
            <a:ext cx="1844842" cy="17526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dirty="0" smtClean="0"/>
              <a:t>Thank you</a:t>
            </a:r>
          </a:p>
        </p:txBody>
      </p:sp>
      <p:sp>
        <p:nvSpPr>
          <p:cNvPr id="28675" name="Content Placeholder 2"/>
          <p:cNvSpPr>
            <a:spLocks noGrp="1"/>
          </p:cNvSpPr>
          <p:nvPr>
            <p:ph idx="1"/>
          </p:nvPr>
        </p:nvSpPr>
        <p:spPr>
          <a:xfrm>
            <a:off x="457200" y="1143000"/>
            <a:ext cx="8686800" cy="5715000"/>
          </a:xfrm>
        </p:spPr>
        <p:txBody>
          <a:bodyPr>
            <a:normAutofit fontScale="77500" lnSpcReduction="20000"/>
          </a:bodyPr>
          <a:lstStyle/>
          <a:p>
            <a:pPr algn="ctr" eaLnBrk="1" hangingPunct="1">
              <a:buFont typeface="Wingdings 2" pitchFamily="18" charset="2"/>
              <a:buNone/>
            </a:pPr>
            <a:r>
              <a:rPr lang="en-US" sz="3400" b="1" dirty="0" smtClean="0"/>
              <a:t>Shelee King George</a:t>
            </a:r>
          </a:p>
          <a:p>
            <a:pPr algn="ctr" eaLnBrk="1" hangingPunct="1">
              <a:buFont typeface="Wingdings 2" pitchFamily="18" charset="2"/>
              <a:buNone/>
            </a:pPr>
            <a:r>
              <a:rPr lang="en-US" sz="3400" b="1" dirty="0" smtClean="0">
                <a:hlinkClick r:id="rId3"/>
              </a:rPr>
              <a:t>skgeorge@peer-ed.com</a:t>
            </a:r>
            <a:endParaRPr lang="en-US" sz="3400" b="1" dirty="0" smtClean="0"/>
          </a:p>
          <a:p>
            <a:pPr algn="ctr" eaLnBrk="1" hangingPunct="1">
              <a:buFont typeface="Wingdings 2" pitchFamily="18" charset="2"/>
              <a:buNone/>
            </a:pPr>
            <a:r>
              <a:rPr lang="en-US" sz="3400" b="1" dirty="0" smtClean="0"/>
              <a:t>Facebook.com/</a:t>
            </a:r>
            <a:r>
              <a:rPr lang="en-US" sz="3400" b="1" dirty="0" err="1" smtClean="0"/>
              <a:t>ThePeerCoachingPeople</a:t>
            </a:r>
            <a:endParaRPr lang="en-US" sz="3400" b="1" dirty="0" smtClean="0"/>
          </a:p>
          <a:p>
            <a:pPr algn="ctr" eaLnBrk="1" hangingPunct="1">
              <a:buFont typeface="Wingdings 2" pitchFamily="18" charset="2"/>
              <a:buNone/>
            </a:pPr>
            <a:r>
              <a:rPr lang="en-US" sz="3400" b="1" dirty="0" err="1" smtClean="0"/>
              <a:t>peer_coaching@Twitter</a:t>
            </a:r>
            <a:endParaRPr lang="en-US" sz="3400" b="1" dirty="0" smtClean="0"/>
          </a:p>
          <a:p>
            <a:pPr algn="ctr" eaLnBrk="1" hangingPunct="1">
              <a:buFont typeface="Wingdings 2" pitchFamily="18" charset="2"/>
              <a:buNone/>
            </a:pPr>
            <a:endParaRPr lang="en-US" sz="3400" b="1" dirty="0" smtClean="0"/>
          </a:p>
          <a:p>
            <a:pPr algn="ctr" eaLnBrk="1" hangingPunct="1">
              <a:buFont typeface="Wingdings 2" pitchFamily="18" charset="2"/>
              <a:buNone/>
            </a:pPr>
            <a:r>
              <a:rPr lang="en-US" sz="3400" b="1" dirty="0" smtClean="0"/>
              <a:t>Other resources can be found at </a:t>
            </a:r>
          </a:p>
          <a:p>
            <a:pPr algn="ctr" eaLnBrk="1" hangingPunct="1">
              <a:buFont typeface="Wingdings 2" pitchFamily="18" charset="2"/>
              <a:buNone/>
            </a:pPr>
            <a:r>
              <a:rPr lang="en-US" sz="3400" b="1" dirty="0" smtClean="0">
                <a:hlinkClick r:id="rId4"/>
              </a:rPr>
              <a:t>http://peercoaching2011series.wikispaces.com/</a:t>
            </a:r>
            <a:endParaRPr lang="en-US" sz="3400" b="1" dirty="0" smtClean="0"/>
          </a:p>
          <a:p>
            <a:pPr algn="ctr" eaLnBrk="1" hangingPunct="1">
              <a:buFont typeface="Wingdings 2" pitchFamily="18" charset="2"/>
              <a:buNone/>
            </a:pPr>
            <a:endParaRPr lang="en-US" sz="3400" b="1" dirty="0" smtClean="0"/>
          </a:p>
          <a:p>
            <a:pPr algn="ctr" eaLnBrk="1" hangingPunct="1">
              <a:buFont typeface="Wingdings 2" pitchFamily="18" charset="2"/>
              <a:buNone/>
            </a:pPr>
            <a:r>
              <a:rPr lang="en-US" sz="3400" b="1" dirty="0" smtClean="0">
                <a:hlinkClick r:id="rId5"/>
              </a:rPr>
              <a:t>http://peercoachingwebinarbytes.wikispaces.com/</a:t>
            </a:r>
            <a:endParaRPr lang="en-US" sz="3400" b="1" dirty="0" smtClean="0"/>
          </a:p>
          <a:p>
            <a:pPr algn="ctr" eaLnBrk="1" hangingPunct="1">
              <a:buFont typeface="Wingdings 2" pitchFamily="18" charset="2"/>
              <a:buNone/>
            </a:pPr>
            <a:endParaRPr lang="en-US" sz="3400" b="1" dirty="0" smtClean="0"/>
          </a:p>
          <a:p>
            <a:pPr algn="ctr" eaLnBrk="1" hangingPunct="1">
              <a:buFont typeface="Wingdings 2" pitchFamily="18" charset="2"/>
              <a:buNone/>
            </a:pPr>
            <a:r>
              <a:rPr lang="en-US" sz="3400" b="1" dirty="0" smtClean="0"/>
              <a:t>ISTE: Coaching Nets and White Paper</a:t>
            </a:r>
          </a:p>
          <a:p>
            <a:pPr algn="ctr" eaLnBrk="1" hangingPunct="1">
              <a:buFont typeface="Wingdings 2" pitchFamily="18" charset="2"/>
              <a:buNone/>
            </a:pPr>
            <a:r>
              <a:rPr lang="en-US" sz="3400" b="1" dirty="0" smtClean="0">
                <a:hlinkClick r:id="rId6"/>
              </a:rPr>
              <a:t>http://www.iste.org/learn/coaching-white-paper.aspx</a:t>
            </a:r>
            <a:r>
              <a:rPr lang="en-US" sz="3400" b="1" dirty="0" smtClean="0"/>
              <a:t> </a:t>
            </a:r>
          </a:p>
          <a:p>
            <a:pPr algn="ctr" eaLnBrk="1" hangingPunct="1">
              <a:buFont typeface="Wingdings 2" pitchFamily="18" charset="2"/>
              <a:buNone/>
            </a:pPr>
            <a:r>
              <a:rPr lang="en-US" sz="2800" dirty="0" smtClean="0"/>
              <a:t/>
            </a:r>
            <a:br>
              <a:rPr lang="en-US" sz="2800" dirty="0" smtClean="0"/>
            </a:br>
            <a:r>
              <a:rPr lang="en-US" sz="2800" dirty="0" smtClean="0"/>
              <a:t/>
            </a:r>
            <a:br>
              <a:rPr lang="en-US" sz="2800" dirty="0" smtClean="0"/>
            </a:br>
            <a:endParaRPr lang="en-US" sz="2800" dirty="0" smtClean="0"/>
          </a:p>
          <a:p>
            <a:pPr algn="ctr" eaLnBrk="1" hangingPunct="1">
              <a:buFont typeface="Wingdings 2" pitchFamily="18" charset="2"/>
              <a:buNone/>
            </a:pPr>
            <a:endParaRPr lang="en-US" sz="3000" b="1" dirty="0" smtClean="0"/>
          </a:p>
        </p:txBody>
      </p:sp>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A98EA67DC9F34F95C0D76AFEC5FD39" ma:contentTypeVersion="0" ma:contentTypeDescription="Create a new document." ma:contentTypeScope="" ma:versionID="a071590e4221bb148a7ed7253984bcfa">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B4E530-381A-4C9F-94B6-706AD5CC9ADE}"/>
</file>

<file path=customXml/itemProps2.xml><?xml version="1.0" encoding="utf-8"?>
<ds:datastoreItem xmlns:ds="http://schemas.openxmlformats.org/officeDocument/2006/customXml" ds:itemID="{9237F146-A236-4862-8B19-6D52D1BA0D34}"/>
</file>

<file path=customXml/itemProps3.xml><?xml version="1.0" encoding="utf-8"?>
<ds:datastoreItem xmlns:ds="http://schemas.openxmlformats.org/officeDocument/2006/customXml" ds:itemID="{70A11B24-320D-4C5D-B11E-0C436A0F0DF7}"/>
</file>

<file path=docProps/app.xml><?xml version="1.0" encoding="utf-8"?>
<Properties xmlns="http://schemas.openxmlformats.org/officeDocument/2006/extended-properties" xmlns:vt="http://schemas.openxmlformats.org/officeDocument/2006/docPropsVTypes">
  <Template>aztea2010.ppt</Template>
  <TotalTime>2764</TotalTime>
  <Words>1703</Words>
  <Application>Microsoft Office PowerPoint</Application>
  <PresentationFormat>On-screen Show (4:3)</PresentationFormat>
  <Paragraphs>201</Paragraphs>
  <Slides>18</Slides>
  <Notes>17</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Building Technology Leaders with  Peer Coaching</vt:lpstr>
      <vt:lpstr>Nice to Meet You</vt:lpstr>
      <vt:lpstr>Role Poll</vt:lpstr>
      <vt:lpstr>Coach Poll</vt:lpstr>
      <vt:lpstr>In This Session</vt:lpstr>
      <vt:lpstr> </vt:lpstr>
      <vt:lpstr>Enabling 21st-Century Schools</vt:lpstr>
      <vt:lpstr>Classroom Impact</vt:lpstr>
      <vt:lpstr>Peer Coaching at a Glance</vt:lpstr>
      <vt:lpstr>Slide 10</vt:lpstr>
      <vt:lpstr>Trustworthy</vt:lpstr>
      <vt:lpstr>Trusting</vt:lpstr>
      <vt:lpstr> Peer Coaching Focus</vt:lpstr>
      <vt:lpstr>A Global Perspective</vt:lpstr>
      <vt:lpstr>Meet Australia’s  Dallas Primary School</vt:lpstr>
      <vt:lpstr>If You Build it….</vt:lpstr>
      <vt:lpstr>Questions and Answers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skgeorge</dc:creator>
  <cp:lastModifiedBy>shelee</cp:lastModifiedBy>
  <cp:revision>292</cp:revision>
  <dcterms:created xsi:type="dcterms:W3CDTF">2010-01-16T15:31:49Z</dcterms:created>
  <dcterms:modified xsi:type="dcterms:W3CDTF">2011-06-30T18:16:14Z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0x01010006A98EA67DC9F34F95C0D76AFEC5FD39</vt:lpwstr>
  </property>
</Properties>
</file>